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4" r:id="rId19"/>
    <p:sldId id="321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319" r:id="rId43"/>
    <p:sldId id="320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3" r:id="rId61"/>
    <p:sldId id="312" r:id="rId62"/>
    <p:sldId id="314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39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7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5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1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05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68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0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7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66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99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70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09360"/>
            <a:ext cx="9144000" cy="2387600"/>
          </a:xfrm>
        </p:spPr>
        <p:txBody>
          <a:bodyPr>
            <a:normAutofit/>
          </a:bodyPr>
          <a:lstStyle/>
          <a:p>
            <a:r>
              <a:rPr lang="sr-Cyrl-RS" sz="8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КОСОВСКИ БОЈ</a:t>
            </a:r>
            <a:br>
              <a:rPr lang="sr-Cyrl-RS" sz="8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sr-Cyrl-RS" sz="3200" b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ИСТОРИЈА И ЛЕГЕНДА </a:t>
            </a:r>
            <a:endParaRPr lang="en-US" sz="32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83957"/>
            <a:ext cx="9144000" cy="1655762"/>
          </a:xfrm>
        </p:spPr>
        <p:txBody>
          <a:bodyPr>
            <a:normAutofit/>
          </a:bodyPr>
          <a:lstStyle/>
          <a:p>
            <a:r>
              <a:rPr lang="sr-Cyrl-RS" sz="4400" b="1" dirty="0" smtClean="0">
                <a:latin typeface="Cambria" panose="02040503050406030204" pitchFamily="18" charset="0"/>
              </a:rPr>
              <a:t>КВИЗ</a:t>
            </a:r>
            <a:endParaRPr lang="en-US" sz="4400" b="1" dirty="0"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60456" y="6313714"/>
            <a:ext cx="5631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Cyrl-RS" sz="2000" i="1" dirty="0" smtClean="0">
                <a:latin typeface="Cambria" panose="02040503050406030204" pitchFamily="18" charset="0"/>
              </a:rPr>
              <a:t>Оља Ивањицки – „</a:t>
            </a:r>
            <a:r>
              <a:rPr lang="sr-Cyrl-RS" sz="2000" i="1" smtClean="0">
                <a:latin typeface="Cambria" panose="02040503050406030204" pitchFamily="18" charset="0"/>
              </a:rPr>
              <a:t>Косовски бој“</a:t>
            </a:r>
            <a:endParaRPr lang="en-US" sz="20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378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5.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БИО НИКОЛА АЛТОМАНОВИЋ?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43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Никола Алтомановић је био синовац кнеза Војислава Војиновића од којег је наследио поседе који су се протезали од Рудника до Јадранског мора.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676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6.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СУ БИЛИ САВЕЗНИЦИ КНЕЗА ЛАЗАРА У БОРБИ ПРОТИВ НИКОЛЕ АЛТОМАНОВИЋА?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472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Савезници кнеза Лазара у борби против Николе Алтомановића били су краљ Босне, Твртко </a:t>
            </a:r>
            <a:r>
              <a:rPr lang="sr-Latn-RS" sz="4800" dirty="0" smtClean="0">
                <a:latin typeface="Cambria" panose="02040503050406030204" pitchFamily="18" charset="0"/>
              </a:rPr>
              <a:t>I </a:t>
            </a:r>
            <a:r>
              <a:rPr lang="sr-Cyrl-RS" sz="4800" dirty="0" smtClean="0">
                <a:latin typeface="Cambria" panose="02040503050406030204" pitchFamily="18" charset="0"/>
              </a:rPr>
              <a:t>Котроманић, и Угри.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64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7.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КАДА ЈЕ НИКОЛА АЛТОМАНОВИЋ ПОРАЖЕН?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759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Никола Алтомановић је поражен 1373. године.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23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8.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КОЈЕ ОБЛАТИ СУ ПРИПАЛЕ КНЕЗУ ЛАЗАРУ ПОСЛЕ ПОРАЗА НИКОЛЕ АЛТОМАНОВИЋА?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122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Кнезу Лазару су припале области око Рудника и Ужица.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660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9.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КОЈА ЈЕ ДВА БОГАТА РУДНИКА КОЈА СУ МУ </a:t>
            </a:r>
            <a:r>
              <a:rPr lang="sr-Cyrl-RS" sz="4800" dirty="0" smtClean="0">
                <a:latin typeface="Cambria" panose="02040503050406030204" pitchFamily="18" charset="0"/>
              </a:rPr>
              <a:t>ДОНОСИЛА </a:t>
            </a:r>
            <a:r>
              <a:rPr lang="sr-Cyrl-RS" sz="4800" dirty="0" smtClean="0">
                <a:latin typeface="Cambria" panose="02040503050406030204" pitchFamily="18" charset="0"/>
              </a:rPr>
              <a:t>ВЕЛИКЕ ПРИХОДЕ ДРЖАО КНЕЗ ЛАЗАР?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88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Кнез Лазар је држао руднике Ново Брдо и Рудник и они су му доносили велике приходе.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67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Cyrl-RS" sz="4800" dirty="0" smtClean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КАКО СУ СЕ ТУРЦИ ШИРИЛИ У СРПСКИМ ЗЕМЉАМА?</a:t>
            </a:r>
          </a:p>
          <a:p>
            <a:pPr marL="0" indent="0">
              <a:buNone/>
            </a:pPr>
            <a:endParaRPr lang="sr-Cyrl-RS" sz="4800" dirty="0" smtClean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sr-Cyrl-RS" sz="3600" dirty="0" smtClean="0">
                <a:latin typeface="Cambria" panose="02040503050406030204" pitchFamily="18" charset="0"/>
              </a:rPr>
              <a:t>(Укратко опиши турску освајачку тактуку.)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6009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10.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ИЗМЕЂУ КОЈИХ РЕКА СЕ ПРОСТИРАЛА ОБЛАСТ КОЈОМ ЈЕ ВЛАДАО КНЕЗ ЛАЗАР?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63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Област којом је владао кнез Лазар простирала се на северу до Дунава, на западу до Дрине и на југоистоку до Јужне Мораве.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977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11.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КАКО НАЗИВАМО ЗЕМЉУ КОЈОМ ЈЕ ВЛАДАО КНЕЗ ЛАЗАР И ЗАШТО?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642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Земљу којом је владао кнез Лазар називамо Моравске Србија јер су њено средиште чиниле долине Велике, Западне и Јужне Мораве.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8396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12.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КОЈИ ГРАД ЈЕ БИО ПРЕСТОНИЦА КНЕЗА ЛАЗАРА?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9003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Престоница кнеза Лазара био је град Крушевац.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6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У КОМ МАНАСТИРУ СЕ НАЛАЗЕ МОШТИ КНЕЗА ЛАЗАРА?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9047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Мошти кнеза Лазара налазе се у његовој задужбини, манастиру Раваници.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040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14.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КОЈИ СРПСКИ ВЕЛИКАШ ЈЕ БИО ЛАЗАРЕВ ЈУЖНИ СУСЕД И ГОСПОДАР КОСОВА?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1134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ОДОГВОР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Лазарев јужни сусед и зет, господар Косова био је Вук Бранковић.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46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>
            <a:normAutofit fontScale="92500"/>
          </a:bodyPr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Основу турске тактике чинили су мањи и чести пљачкашки упади. Пустошења су слабила српске земље а њихови господари били су принуђени да постану турски вазали. Уколико ова тактика не би дала разултате Турци су предузимали велике освајачке походе.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625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15.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У КОЈИМ БИТКАМА ЈЕ КНЕЗ ЛАЗАР ПОРАЗИО ТУРКЕ ПРЕ КОСОВСКОГ БОЈА?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575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Кнез Лазар је поразио Турке у биткама код Дубравице 1381. и Плочника 1386. године.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628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16.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НАНЕО ПОРАЗ ТУРСКОЈ ВОЈСЦИ У БОСНИ У БИЦИ КОД БИЛЕЋЕ</a:t>
            </a:r>
            <a:r>
              <a:rPr lang="sr-Latn-RS" sz="4800" dirty="0" smtClean="0">
                <a:latin typeface="Cambria" panose="02040503050406030204" pitchFamily="18" charset="0"/>
              </a:rPr>
              <a:t> 1388. </a:t>
            </a:r>
            <a:r>
              <a:rPr lang="sr-Cyrl-RS" sz="4800" dirty="0" smtClean="0">
                <a:latin typeface="Cambria" panose="02040503050406030204" pitchFamily="18" charset="0"/>
              </a:rPr>
              <a:t>ГОДИНЕ?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1667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У бици код Билеће 1388. године турску војску је поразио Влатко Вуковић, војвода краља Твртка </a:t>
            </a:r>
            <a:r>
              <a:rPr lang="sr-Latn-RS" sz="4800" dirty="0" smtClean="0">
                <a:latin typeface="Cambria" panose="02040503050406030204" pitchFamily="18" charset="0"/>
              </a:rPr>
              <a:t>I.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590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17.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КАДА ЈЕ ОДИГРАО КОСОВСКИ БОЈ?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9446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Косовски бој се одиграо на Видовдан 28. јуна 1389. године.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2032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18.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СУ БИЛИ САВЕЗНИЦИ КНЕЗА ЛАЗАРА У БОЈУ НА КОСОВУ?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8701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Савезници кнеза Лазара у боју на Косову били су, господар Косова Вук Бранковић и краљ Твртко </a:t>
            </a:r>
            <a:r>
              <a:rPr lang="sr-Latn-RS" sz="4800" dirty="0" smtClean="0">
                <a:latin typeface="Cambria" panose="02040503050406030204" pitchFamily="18" charset="0"/>
              </a:rPr>
              <a:t>I </a:t>
            </a:r>
            <a:r>
              <a:rPr lang="sr-Cyrl-RS" sz="4800" dirty="0" smtClean="0">
                <a:latin typeface="Cambria" panose="02040503050406030204" pitchFamily="18" charset="0"/>
              </a:rPr>
              <a:t>који је у помоћ послао одред војске који је командовао војвода Влатко Вуковић.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1529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19.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ПРЕДВОДИО ТУРСКУ ВОЈСКУ У КОСОВСКОМ БОЈУ?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39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Турску војску у Косовском боју предводио је султан Мурат </a:t>
            </a:r>
            <a:r>
              <a:rPr lang="sr-Latn-RS" sz="4800" dirty="0" smtClean="0">
                <a:latin typeface="Cambria" panose="02040503050406030204" pitchFamily="18" charset="0"/>
              </a:rPr>
              <a:t>I </a:t>
            </a:r>
            <a:r>
              <a:rPr lang="sr-Cyrl-RS" sz="4800" dirty="0" smtClean="0">
                <a:latin typeface="Cambria" panose="02040503050406030204" pitchFamily="18" charset="0"/>
              </a:rPr>
              <a:t>са синовима Јакубом и Бајазитом.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291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r-Cyrl-RS" sz="4800" dirty="0" smtClean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ПОСТАО НАЈМОЋНИЈИ ОБЛАСНИ ГОСПОДАР У СРПСКИМ ЗЕМЉАМА НАКОН МАРИЧКЕ БИТКЕ И СМРТИ ЦАРА УРОША?</a:t>
            </a:r>
          </a:p>
          <a:p>
            <a:pPr marL="0" indent="0">
              <a:buNone/>
            </a:pPr>
            <a:endParaRPr lang="sr-Cyrl-RS" sz="4800" dirty="0" smtClean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587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20.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ЈЕ, ПРЕМА ПРЕДАЊУ, УБИО СУЛТАНА МУРАТА </a:t>
            </a:r>
            <a:r>
              <a:rPr lang="sr-Latn-RS" sz="4800" dirty="0" smtClean="0">
                <a:latin typeface="Cambria" panose="02040503050406030204" pitchFamily="18" charset="0"/>
              </a:rPr>
              <a:t>I </a:t>
            </a:r>
            <a:r>
              <a:rPr lang="sr-Cyrl-RS" sz="4800" dirty="0" smtClean="0">
                <a:latin typeface="Cambria" panose="02040503050406030204" pitchFamily="18" charset="0"/>
              </a:rPr>
              <a:t>НА КОСОВУ?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8887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Султана Мурата </a:t>
            </a:r>
            <a:r>
              <a:rPr lang="sr-Latn-RS" sz="4800" dirty="0">
                <a:latin typeface="Cambria" panose="02040503050406030204" pitchFamily="18" charset="0"/>
              </a:rPr>
              <a:t>I</a:t>
            </a:r>
            <a:r>
              <a:rPr lang="sr-Cyrl-RS" sz="4800" dirty="0" smtClean="0">
                <a:latin typeface="Cambria" panose="02040503050406030204" pitchFamily="18" charset="0"/>
              </a:rPr>
              <a:t>, према предању</a:t>
            </a:r>
            <a:r>
              <a:rPr lang="sr-Latn-RS" sz="4800" dirty="0" smtClean="0">
                <a:latin typeface="Cambria" panose="02040503050406030204" pitchFamily="18" charset="0"/>
              </a:rPr>
              <a:t>,</a:t>
            </a:r>
            <a:r>
              <a:rPr lang="sr-Cyrl-RS" sz="4800" dirty="0" smtClean="0">
                <a:latin typeface="Cambria" panose="02040503050406030204" pitchFamily="18" charset="0"/>
              </a:rPr>
              <a:t> убио је српски ратник Милош Обилић.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350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21.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ПРЕУЗЕО ЗАПОВЕДНИШТВО НАД ТУРСКОМ ВОЈСКОМ НАКОН ПОГИБИЈЕ СУЛТАНА МУРАТА?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729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После погибије султана Мурата заповедништво над турским снагама преузео је његов син Бајазит.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985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22.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КАКВА СУДБИНА ЈЕ ЗАДЕСИЛА КНЕЗА ЛАЗАРА У БОЈУ НА КОСОВУ?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875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Кнез Лазар је био заробљен и погубљен.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621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23.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УПРАВЉА МОРАВСКОМ СРБИЈОМ НАКОН КОСОВСКОГ БОЈА?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4841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Моравском Србијом након Косовског боја управља кнегиња Милица.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376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23.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КАКВЕ ЈЕ ОДНОСЕ КНЕГИЊА МИЛИЦА ПРИХВАТИЛА ПРЕМА НОВОМ СУЛТАНУ БАЈАЗИТУ?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3445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Према новом султану Бајазиту кнегиња Милица је прихватила вазални однос.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541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Најмоћнији обласни господар након Маричке битке и смрти цара Уроша постао је кнез Лазар Хребељановић.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3141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25.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ДА ЛИ ЈЕ ВУК БРАНКОВИЋ ПРИСТАО ДА ПОСТАНЕ ВАЗАЛ ОСМАНЛИЈА?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568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Вук Бранковић је одбио да постане вазал Османлија.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2678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26.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СА КОЈОМ ТИТУЛОМ ЈЕ ЗАПАМЋЕН КНЕЗ ЛАЗАР У НАРОДНОЈ ТРАДИЦИЈИ?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5724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У народном сећању кнез Лазар је запамћен као цар а његова супруга Милица као царица.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50576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27.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КАКО ЈЕ НАРОДНА ТРАДИЦИЈА ПРИКАЗАЛА СТРАДАЊЕ КНЕЗА ЛАЗАРА И ЊЕГОВИХ РАТНИКА У КОСОВСКОМ БОЈУ?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441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Народна традиција приказала је страдање кнеза Лазара и његових ратника као свесну жртву, који су тиме као хришћански мученици, обезбедили Царство небеско.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138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28.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У НАРОДНИМ ПЕСМАМА КОСОВСКОГ ЦИКЛУСА ПРЕДСТАВЉЕН КАО ИЗДАЈНИК?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622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У народним песмама косовског циклуса издаја се приписује Вуку Бранковићу.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9159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29.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КАДА ЈЕ И КАКО УМРО ВУК БРАНКОВИЋ?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587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Вук Бранковић је умро самим крајем </a:t>
            </a:r>
            <a:r>
              <a:rPr lang="sr-Latn-RS" sz="4800" dirty="0" smtClean="0">
                <a:latin typeface="Cambria" panose="02040503050406030204" pitchFamily="18" charset="0"/>
              </a:rPr>
              <a:t>XIV </a:t>
            </a:r>
            <a:r>
              <a:rPr lang="sr-Cyrl-RS" sz="4800" dirty="0" smtClean="0">
                <a:latin typeface="Cambria" panose="02040503050406030204" pitchFamily="18" charset="0"/>
              </a:rPr>
              <a:t>века у турском заробљеништву.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01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3.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БИЛА ЖЕНА КНЕЗА ЛАЗАРА?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5396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30.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У ЧЕМУ ЈЕ ЗНАЧАЈ КОСОВСКЕ ЛЕГЕНДЕ?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094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Косовска легенда је каснијим генерацијама служила као узор јунаштва и храбрости.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6220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sr-Cyrl-RS" sz="8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КРАЈ</a:t>
            </a:r>
            <a:endParaRPr lang="en-US" sz="88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81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Супруга кнеза Лазара била је властелинка Милица која је према неким изворима била немањићког порекла.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181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4.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СА КИМ КНЕЗ ЛАЗАР ДОЛАЗИ У СУКОБ ДА БИ ОЈАЧАО И ПРОШИРИО СВОЈУ ТЕРИТОРИЈУ?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241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Да би ојачао и проширио своју територију кнез Лазар долази у сукоб са младим жупаном Николом Алтомановићем.</a:t>
            </a:r>
            <a:endParaRPr lang="en-US" sz="36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573" y="365125"/>
            <a:ext cx="1688738" cy="20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008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946</Words>
  <Application>Microsoft Office PowerPoint</Application>
  <PresentationFormat>Widescreen</PresentationFormat>
  <Paragraphs>128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Arial</vt:lpstr>
      <vt:lpstr>Calibri</vt:lpstr>
      <vt:lpstr>Calibri Light</vt:lpstr>
      <vt:lpstr>Cambria</vt:lpstr>
      <vt:lpstr>Office Theme</vt:lpstr>
      <vt:lpstr>КОСОВСКИ БОЈ ИСТОРИЈА И ЛЕГЕНДА </vt:lpstr>
      <vt:lpstr>1. ПИТАЊЕ</vt:lpstr>
      <vt:lpstr>ОДГОВОР</vt:lpstr>
      <vt:lpstr>2. ПИТАЊЕ</vt:lpstr>
      <vt:lpstr>ОДГОВОР</vt:lpstr>
      <vt:lpstr>3. ПИТАЊЕ</vt:lpstr>
      <vt:lpstr>ОДГОВОР</vt:lpstr>
      <vt:lpstr>4. ПИТАЊЕ</vt:lpstr>
      <vt:lpstr>ОДГОВОР</vt:lpstr>
      <vt:lpstr>5. ПИТАЊЕ</vt:lpstr>
      <vt:lpstr>ОДГОВОР</vt:lpstr>
      <vt:lpstr>6. ПИТАЊЕ</vt:lpstr>
      <vt:lpstr>ОДГОВОР</vt:lpstr>
      <vt:lpstr>7. ПИТАЊЕ</vt:lpstr>
      <vt:lpstr>ОДГОВОР</vt:lpstr>
      <vt:lpstr>8. ПИТАЊЕ</vt:lpstr>
      <vt:lpstr>ОДГОВОР</vt:lpstr>
      <vt:lpstr>9. ПИТАЊЕ</vt:lpstr>
      <vt:lpstr>ОДГОВОР</vt:lpstr>
      <vt:lpstr>10. ПИТАЊЕ</vt:lpstr>
      <vt:lpstr>ОДГОВОР</vt:lpstr>
      <vt:lpstr>11. ПИТАЊЕ</vt:lpstr>
      <vt:lpstr>ОДГОВОР</vt:lpstr>
      <vt:lpstr>12. ПИТАЊЕ</vt:lpstr>
      <vt:lpstr>ОДГОВОР</vt:lpstr>
      <vt:lpstr>13. ПИТАЊЕ</vt:lpstr>
      <vt:lpstr>ОДГОВОР</vt:lpstr>
      <vt:lpstr>14. ПИТАЊЕ</vt:lpstr>
      <vt:lpstr>ОДОГВОР</vt:lpstr>
      <vt:lpstr>15. ПИТАЊЕ</vt:lpstr>
      <vt:lpstr>ОДГОВОР</vt:lpstr>
      <vt:lpstr>16. ПИТАЊЕ</vt:lpstr>
      <vt:lpstr>ОДГОВОР</vt:lpstr>
      <vt:lpstr>17. ПИТАЊЕ</vt:lpstr>
      <vt:lpstr>ОДГОВОР</vt:lpstr>
      <vt:lpstr>18. ПИТАЊЕ</vt:lpstr>
      <vt:lpstr>ОДГОВОР</vt:lpstr>
      <vt:lpstr>19. ПИТАЊЕ</vt:lpstr>
      <vt:lpstr>ОДГОВОР</vt:lpstr>
      <vt:lpstr>20. ПИТАЊЕ</vt:lpstr>
      <vt:lpstr>ОДГОВОР</vt:lpstr>
      <vt:lpstr>21. ПИТАЊЕ</vt:lpstr>
      <vt:lpstr>ОДГОВОР</vt:lpstr>
      <vt:lpstr>22. ПИТАЊЕ</vt:lpstr>
      <vt:lpstr>ОДГОВОР</vt:lpstr>
      <vt:lpstr>23. ПИТАЊЕ</vt:lpstr>
      <vt:lpstr>ОДГОВОР</vt:lpstr>
      <vt:lpstr>23. ПИТАЊЕ</vt:lpstr>
      <vt:lpstr>ОДГОВОР</vt:lpstr>
      <vt:lpstr>25. ПИТАЊЕ</vt:lpstr>
      <vt:lpstr>ОДГОВОР</vt:lpstr>
      <vt:lpstr>26. ПИТАЊЕ</vt:lpstr>
      <vt:lpstr>ОДГОВОР</vt:lpstr>
      <vt:lpstr>27. ПИТАЊЕ</vt:lpstr>
      <vt:lpstr>ОДГОВОР</vt:lpstr>
      <vt:lpstr>28. ПИТАЊЕ</vt:lpstr>
      <vt:lpstr>ОДГОВОР</vt:lpstr>
      <vt:lpstr>29. ПИТАЊЕ</vt:lpstr>
      <vt:lpstr>ОДГОВОР</vt:lpstr>
      <vt:lpstr>30. ПИТАЊЕ</vt:lpstr>
      <vt:lpstr>ОДГОВОР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КОСОВСКИ БОЈ</dc:title>
  <dc:creator>Windows User</dc:creator>
  <cp:lastModifiedBy>Windows User</cp:lastModifiedBy>
  <cp:revision>16</cp:revision>
  <dcterms:created xsi:type="dcterms:W3CDTF">2019-11-23T09:57:48Z</dcterms:created>
  <dcterms:modified xsi:type="dcterms:W3CDTF">2019-12-08T07:33:00Z</dcterms:modified>
</cp:coreProperties>
</file>