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9" r:id="rId2"/>
  </p:sldMasterIdLst>
  <p:notesMasterIdLst>
    <p:notesMasterId r:id="rId66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7" r:id="rId41"/>
    <p:sldId id="298" r:id="rId42"/>
    <p:sldId id="346" r:id="rId43"/>
    <p:sldId id="347" r:id="rId44"/>
    <p:sldId id="348" r:id="rId45"/>
    <p:sldId id="311" r:id="rId46"/>
    <p:sldId id="349" r:id="rId47"/>
    <p:sldId id="315" r:id="rId48"/>
    <p:sldId id="350" r:id="rId49"/>
    <p:sldId id="317" r:id="rId50"/>
    <p:sldId id="351" r:id="rId51"/>
    <p:sldId id="321" r:id="rId52"/>
    <p:sldId id="352" r:id="rId53"/>
    <p:sldId id="328" r:id="rId54"/>
    <p:sldId id="353" r:id="rId55"/>
    <p:sldId id="332" r:id="rId56"/>
    <p:sldId id="354" r:id="rId57"/>
    <p:sldId id="340" r:id="rId58"/>
    <p:sldId id="355" r:id="rId59"/>
    <p:sldId id="342" r:id="rId60"/>
    <p:sldId id="356" r:id="rId61"/>
    <p:sldId id="358" r:id="rId62"/>
    <p:sldId id="357" r:id="rId63"/>
    <p:sldId id="360" r:id="rId64"/>
    <p:sldId id="359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1" d="100"/>
          <a:sy n="71" d="100"/>
        </p:scale>
        <p:origin x="129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9752A-8405-4593-B31E-174DF06413C0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8B27E-095D-4E4F-8D29-C45E9AABC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60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20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76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846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339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28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70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33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97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54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84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6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70000"/>
            <a:lum/>
          </a:blip>
          <a:srcRect/>
          <a:stretch>
            <a:fillRect l="-9000" t="-21000" r="-2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alphaModFix amt="70000"/>
            <a:lum/>
          </a:blip>
          <a:srcRect/>
          <a:stretch>
            <a:fillRect l="-9000" t="-21000" r="-2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5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13" Type="http://schemas.openxmlformats.org/officeDocument/2006/relationships/slide" Target="slide13.xml"/><Relationship Id="rId18" Type="http://schemas.openxmlformats.org/officeDocument/2006/relationships/slide" Target="slide5.xml"/><Relationship Id="rId26" Type="http://schemas.openxmlformats.org/officeDocument/2006/relationships/slide" Target="slide57.xml"/><Relationship Id="rId3" Type="http://schemas.openxmlformats.org/officeDocument/2006/relationships/slide" Target="slide17.xml"/><Relationship Id="rId21" Type="http://schemas.openxmlformats.org/officeDocument/2006/relationships/slide" Target="slide35.xml"/><Relationship Id="rId7" Type="http://schemas.openxmlformats.org/officeDocument/2006/relationships/slide" Target="slide29.xml"/><Relationship Id="rId12" Type="http://schemas.openxmlformats.org/officeDocument/2006/relationships/slide" Target="slide3.xml"/><Relationship Id="rId17" Type="http://schemas.openxmlformats.org/officeDocument/2006/relationships/slide" Target="slide7.xml"/><Relationship Id="rId25" Type="http://schemas.openxmlformats.org/officeDocument/2006/relationships/slide" Target="slide49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5.xml"/><Relationship Id="rId29" Type="http://schemas.openxmlformats.org/officeDocument/2006/relationships/slide" Target="slide45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9.xml"/><Relationship Id="rId11" Type="http://schemas.openxmlformats.org/officeDocument/2006/relationships/slide" Target="slide41.xml"/><Relationship Id="rId24" Type="http://schemas.openxmlformats.org/officeDocument/2006/relationships/slide" Target="slide59.xml"/><Relationship Id="rId5" Type="http://schemas.openxmlformats.org/officeDocument/2006/relationships/slide" Target="slide37.xml"/><Relationship Id="rId15" Type="http://schemas.openxmlformats.org/officeDocument/2006/relationships/slide" Target="slide33.xml"/><Relationship Id="rId23" Type="http://schemas.openxmlformats.org/officeDocument/2006/relationships/slide" Target="slide61.xml"/><Relationship Id="rId28" Type="http://schemas.openxmlformats.org/officeDocument/2006/relationships/slide" Target="slide55.xml"/><Relationship Id="rId10" Type="http://schemas.openxmlformats.org/officeDocument/2006/relationships/slide" Target="slide31.xml"/><Relationship Id="rId19" Type="http://schemas.openxmlformats.org/officeDocument/2006/relationships/slide" Target="slide15.xml"/><Relationship Id="rId31" Type="http://schemas.openxmlformats.org/officeDocument/2006/relationships/slide" Target="slide43.xml"/><Relationship Id="rId4" Type="http://schemas.openxmlformats.org/officeDocument/2006/relationships/slide" Target="slide27.xml"/><Relationship Id="rId9" Type="http://schemas.openxmlformats.org/officeDocument/2006/relationships/slide" Target="slide21.xml"/><Relationship Id="rId14" Type="http://schemas.openxmlformats.org/officeDocument/2006/relationships/slide" Target="slide23.xml"/><Relationship Id="rId22" Type="http://schemas.openxmlformats.org/officeDocument/2006/relationships/slide" Target="slide51.xml"/><Relationship Id="rId27" Type="http://schemas.openxmlformats.org/officeDocument/2006/relationships/slide" Target="slide47.xml"/><Relationship Id="rId30" Type="http://schemas.openxmlformats.org/officeDocument/2006/relationships/slide" Target="slide5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63.xm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70000"/>
            <a:lum/>
          </a:blip>
          <a:srcRect/>
          <a:stretch>
            <a:fillRect l="-9000" t="-20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11560" y="2791188"/>
            <a:ext cx="7704000" cy="1285884"/>
          </a:xfrm>
        </p:spPr>
        <p:txBody>
          <a:bodyPr/>
          <a:lstStyle/>
          <a:p>
            <a:pPr algn="ctr"/>
            <a:r>
              <a:rPr lang="sr-Cyrl-CS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КВИЗ</a:t>
            </a:r>
            <a:endParaRPr lang="en-US" sz="96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0" y="4077072"/>
            <a:ext cx="9144000" cy="714380"/>
          </a:xfrm>
        </p:spPr>
        <p:txBody>
          <a:bodyPr/>
          <a:lstStyle/>
          <a:p>
            <a:pPr algn="ctr"/>
            <a:r>
              <a:rPr lang="sr-Cyrl-CS" sz="5400" dirty="0" smtClean="0">
                <a:solidFill>
                  <a:schemeClr val="accent4">
                    <a:lumMod val="50000"/>
                  </a:schemeClr>
                </a:solidFill>
              </a:rPr>
              <a:t>ДРЖАВА, ДРУШТВО И КУЛТУРА НЕМАЊИЋКЕ СРБИЈЕ</a:t>
            </a:r>
            <a:endParaRPr lang="en-US" sz="5400" dirty="0">
              <a:solidFill>
                <a:schemeClr val="accent4">
                  <a:lumMod val="50000"/>
                </a:schemeClr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8358246" cy="4572032"/>
          </a:xfrm>
        </p:spPr>
        <p:txBody>
          <a:bodyPr/>
          <a:lstStyle/>
          <a:p>
            <a:pPr algn="ctr"/>
            <a:r>
              <a:rPr lang="sr-Cyrl-CS" sz="4800" b="1" dirty="0" smtClean="0">
                <a:latin typeface="Courier New" pitchFamily="49" charset="0"/>
                <a:cs typeface="Courier New" pitchFamily="49" charset="0"/>
              </a:rPr>
              <a:t>ИСТОРИЈСКА ДЕЛА У КОЈИМА СУ ЗАПИСИВАНИ НАЈВАЖНИЈИ ДОГАЂАЈИ КОЈИ СУ СЕ ОДИГРАЛИ ТОКОМ ЈЕДНЕ ГОДИНЕ</a:t>
            </a:r>
            <a:endParaRPr lang="en-US" sz="4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429684" cy="478634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5.На ком језику је написан Летопис попа Дукљанина?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БР:5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358246" cy="4714908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НА ЛАТИНСКОМ ЈЕЗИКУ</a:t>
            </a:r>
            <a:endParaRPr lang="sr-Cyrl-C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358246" cy="5072097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6.Које титуле су носили владари Србије пре Немањића?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БР:6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215370" cy="4857784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КНЕЗА И ВЕЛИКОГ ЖУПАНА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929618" cy="500066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7.Чиме се бави хералдика?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БР:7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8072494" cy="4143404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ПРОУЧАВАЊЕМ ГРБОВА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2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643866" cy="2571768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8.Која два стила су заступљена у црквеној архитектури немањићке епохе?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БР:8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2143116"/>
            <a:ext cx="8143932" cy="272604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РАШКИ И </a:t>
            </a:r>
            <a:br>
              <a:rPr lang="ru-RU" b="1" dirty="0" smtClean="0">
                <a:latin typeface="Courier New" pitchFamily="49" charset="0"/>
                <a:cs typeface="Courier New" pitchFamily="49" charset="0"/>
              </a:rPr>
            </a:b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СРПСКО-ВИЗАНТИЈСКИ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500066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9.Ко је ктитор Милешеве?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БР:9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hlinkClick r:id="rId2" action="ppaction://hlinksldjump"/>
          </p:cNvPr>
          <p:cNvSpPr/>
          <p:nvPr/>
        </p:nvSpPr>
        <p:spPr bwMode="auto">
          <a:xfrm>
            <a:off x="7358082" y="25269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ounded Rectangle 24">
            <a:hlinkClick r:id="rId3" action="ppaction://hlinksldjump"/>
          </p:cNvPr>
          <p:cNvSpPr/>
          <p:nvPr/>
        </p:nvSpPr>
        <p:spPr bwMode="auto">
          <a:xfrm>
            <a:off x="3786182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8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Rounded Rectangle 25">
            <a:hlinkClick r:id="rId4" action="ppaction://hlinksldjump"/>
          </p:cNvPr>
          <p:cNvSpPr/>
          <p:nvPr/>
        </p:nvSpPr>
        <p:spPr bwMode="auto">
          <a:xfrm>
            <a:off x="3786182" y="2477251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13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Rounded Rectangle 26">
            <a:hlinkClick r:id="rId5" action="ppaction://hlinksldjump"/>
          </p:cNvPr>
          <p:cNvSpPr/>
          <p:nvPr/>
        </p:nvSpPr>
        <p:spPr bwMode="auto">
          <a:xfrm>
            <a:off x="3787181" y="360269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18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ounded Rectangle 27">
            <a:hlinkClick r:id="rId6" action="ppaction://hlinksldjump"/>
          </p:cNvPr>
          <p:cNvSpPr/>
          <p:nvPr/>
        </p:nvSpPr>
        <p:spPr bwMode="auto">
          <a:xfrm>
            <a:off x="5569916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9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ounded Rectangle 28">
            <a:hlinkClick r:id="rId7" action="ppaction://hlinksldjump"/>
          </p:cNvPr>
          <p:cNvSpPr/>
          <p:nvPr/>
        </p:nvSpPr>
        <p:spPr bwMode="auto">
          <a:xfrm>
            <a:off x="5578731" y="2514388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14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ounded Rectangle 29">
            <a:hlinkClick r:id="rId8" action="ppaction://hlinksldjump"/>
          </p:cNvPr>
          <p:cNvSpPr/>
          <p:nvPr/>
        </p:nvSpPr>
        <p:spPr bwMode="auto">
          <a:xfrm>
            <a:off x="5578731" y="360269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19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" name="Rounded Rectangle 33">
            <a:hlinkClick r:id="rId9" action="ppaction://hlinksldjump"/>
          </p:cNvPr>
          <p:cNvSpPr/>
          <p:nvPr/>
        </p:nvSpPr>
        <p:spPr bwMode="auto">
          <a:xfrm>
            <a:off x="7358082" y="138719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10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" name="Rounded Rectangle 34">
            <a:hlinkClick r:id="rId10" action="ppaction://hlinksldjump"/>
          </p:cNvPr>
          <p:cNvSpPr/>
          <p:nvPr/>
        </p:nvSpPr>
        <p:spPr bwMode="auto">
          <a:xfrm>
            <a:off x="7358082" y="2488201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15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Rounded Rectangle 35">
            <a:hlinkClick r:id="rId11" action="ppaction://hlinksldjump"/>
          </p:cNvPr>
          <p:cNvSpPr/>
          <p:nvPr/>
        </p:nvSpPr>
        <p:spPr bwMode="auto">
          <a:xfrm>
            <a:off x="7371978" y="3561753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20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8" name="Rounded Rectangle 37">
            <a:hlinkClick r:id="rId12" action="ppaction://hlinksldjump"/>
          </p:cNvPr>
          <p:cNvSpPr/>
          <p:nvPr/>
        </p:nvSpPr>
        <p:spPr bwMode="auto">
          <a:xfrm>
            <a:off x="133533" y="22584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9" name="Rounded Rectangle 38">
            <a:hlinkClick r:id="rId13" action="ppaction://hlinksldjump"/>
          </p:cNvPr>
          <p:cNvSpPr/>
          <p:nvPr/>
        </p:nvSpPr>
        <p:spPr bwMode="auto">
          <a:xfrm>
            <a:off x="142844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6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" name="Rounded Rectangle 39">
            <a:hlinkClick r:id="rId14" action="ppaction://hlinksldjump"/>
          </p:cNvPr>
          <p:cNvSpPr/>
          <p:nvPr/>
        </p:nvSpPr>
        <p:spPr bwMode="auto">
          <a:xfrm>
            <a:off x="133533" y="245987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11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1" name="Rounded Rectangle 40">
            <a:hlinkClick r:id="rId15" action="ppaction://hlinksldjump"/>
          </p:cNvPr>
          <p:cNvSpPr/>
          <p:nvPr/>
        </p:nvSpPr>
        <p:spPr bwMode="auto">
          <a:xfrm>
            <a:off x="142844" y="360845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16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3" name="Rounded Rectangle 42">
            <a:hlinkClick r:id="rId16" action="ppaction://hlinksldjump"/>
          </p:cNvPr>
          <p:cNvSpPr/>
          <p:nvPr/>
        </p:nvSpPr>
        <p:spPr bwMode="auto">
          <a:xfrm>
            <a:off x="5569916" y="23433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4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4" name="Rounded Rectangle 43">
            <a:hlinkClick r:id="rId17" action="ppaction://hlinksldjump"/>
          </p:cNvPr>
          <p:cNvSpPr/>
          <p:nvPr/>
        </p:nvSpPr>
        <p:spPr bwMode="auto">
          <a:xfrm>
            <a:off x="3724055" y="22584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5" name="Rounded Rectangle 44">
            <a:hlinkClick r:id="rId18" action="ppaction://hlinksldjump"/>
          </p:cNvPr>
          <p:cNvSpPr/>
          <p:nvPr/>
        </p:nvSpPr>
        <p:spPr bwMode="auto">
          <a:xfrm>
            <a:off x="1928794" y="22584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6" name="Rounded Rectangle 45">
            <a:hlinkClick r:id="rId19" action="ppaction://hlinksldjump"/>
          </p:cNvPr>
          <p:cNvSpPr/>
          <p:nvPr/>
        </p:nvSpPr>
        <p:spPr bwMode="auto">
          <a:xfrm>
            <a:off x="1954536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7" name="Rounded Rectangle 46">
            <a:hlinkClick r:id="rId20" action="ppaction://hlinksldjump"/>
          </p:cNvPr>
          <p:cNvSpPr/>
          <p:nvPr/>
        </p:nvSpPr>
        <p:spPr bwMode="auto">
          <a:xfrm>
            <a:off x="1981713" y="245987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12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" name="Rounded Rectangle 47">
            <a:hlinkClick r:id="rId21" action="ppaction://hlinksldjump"/>
          </p:cNvPr>
          <p:cNvSpPr/>
          <p:nvPr/>
        </p:nvSpPr>
        <p:spPr bwMode="auto">
          <a:xfrm>
            <a:off x="1939066" y="3635758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17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Rounded Rectangle 30">
            <a:hlinkClick r:id="rId22" action="ppaction://hlinksldjump"/>
          </p:cNvPr>
          <p:cNvSpPr/>
          <p:nvPr/>
        </p:nvSpPr>
        <p:spPr bwMode="auto">
          <a:xfrm>
            <a:off x="7388870" y="4690209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25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Rounded Rectangle 31">
            <a:hlinkClick r:id="rId23" action="ppaction://hlinksldjump"/>
          </p:cNvPr>
          <p:cNvSpPr/>
          <p:nvPr/>
        </p:nvSpPr>
        <p:spPr bwMode="auto">
          <a:xfrm>
            <a:off x="7371978" y="5777721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Rounded Rectangle 32">
            <a:hlinkClick r:id="rId24" action="ppaction://hlinksldjump"/>
          </p:cNvPr>
          <p:cNvSpPr/>
          <p:nvPr/>
        </p:nvSpPr>
        <p:spPr bwMode="auto">
          <a:xfrm>
            <a:off x="5569916" y="579615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29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" name="Rounded Rectangle 36">
            <a:hlinkClick r:id="rId25" action="ppaction://hlinksldjump"/>
          </p:cNvPr>
          <p:cNvSpPr/>
          <p:nvPr/>
        </p:nvSpPr>
        <p:spPr bwMode="auto">
          <a:xfrm>
            <a:off x="5578731" y="468562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24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Rounded Rectangle 41">
            <a:hlinkClick r:id="rId26" action="ppaction://hlinksldjump"/>
          </p:cNvPr>
          <p:cNvSpPr/>
          <p:nvPr/>
        </p:nvSpPr>
        <p:spPr bwMode="auto">
          <a:xfrm>
            <a:off x="3767854" y="5778949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28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1" name="Rounded Rectangle 50">
            <a:hlinkClick r:id="rId27" action="ppaction://hlinksldjump"/>
          </p:cNvPr>
          <p:cNvSpPr/>
          <p:nvPr/>
        </p:nvSpPr>
        <p:spPr bwMode="auto">
          <a:xfrm>
            <a:off x="3762226" y="4690209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23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2" name="Rounded Rectangle 51">
            <a:hlinkClick r:id="rId28" action="ppaction://hlinksldjump"/>
          </p:cNvPr>
          <p:cNvSpPr/>
          <p:nvPr/>
        </p:nvSpPr>
        <p:spPr bwMode="auto">
          <a:xfrm>
            <a:off x="1939066" y="578424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27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3" name="Rounded Rectangle 52">
            <a:hlinkClick r:id="rId29" action="ppaction://hlinksldjump"/>
          </p:cNvPr>
          <p:cNvSpPr/>
          <p:nvPr/>
        </p:nvSpPr>
        <p:spPr bwMode="auto">
          <a:xfrm>
            <a:off x="1954536" y="470138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22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4" name="Rounded Rectangle 53">
            <a:hlinkClick r:id="rId30" action="ppaction://hlinksldjump"/>
          </p:cNvPr>
          <p:cNvSpPr/>
          <p:nvPr/>
        </p:nvSpPr>
        <p:spPr bwMode="auto">
          <a:xfrm>
            <a:off x="145290" y="578424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26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" name="Rounded Rectangle 54">
            <a:hlinkClick r:id="rId31" action="ppaction://hlinksldjump"/>
          </p:cNvPr>
          <p:cNvSpPr/>
          <p:nvPr/>
        </p:nvSpPr>
        <p:spPr bwMode="auto">
          <a:xfrm>
            <a:off x="135582" y="4696348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21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8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8072494" cy="4786346"/>
          </a:xfrm>
        </p:spPr>
        <p:txBody>
          <a:bodyPr/>
          <a:lstStyle/>
          <a:p>
            <a:pPr algn="ctr"/>
            <a:r>
              <a:rPr lang="sr-Cyrl-RS" b="1" dirty="0">
                <a:latin typeface="Courier New" pitchFamily="49" charset="0"/>
                <a:cs typeface="Courier New" pitchFamily="49" charset="0"/>
              </a:rPr>
              <a:t>КРАЉ 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ВЛАДИСЛАВ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858180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10.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K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о је ктитор Жиче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БР:10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643182"/>
            <a:ext cx="8143932" cy="1500198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СТЕФАН НЕМАЊИЋ ПРВОВЕНЧАНИ</a:t>
            </a:r>
            <a:endParaRPr lang="ru-RU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15304" cy="314327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11.Како се зове манастир, задужбина Јелене Анжујске?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БР:11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072494" cy="5000660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ГРАДАЦ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8001056" cy="450059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12.Који манастир је најзначајнија задужбина краља Милутина?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БР:12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286808" cy="4572032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ГРАЧАНИЦА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001056" cy="500066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13.Ко је ктитор Сопоћана?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БР:13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286808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КРАЉ УРОШ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I</a:t>
            </a:r>
            <a:endParaRPr lang="sr-Cyrl-C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500174"/>
            <a:ext cx="8358246" cy="407196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14.Ко учествује на државним саборима?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БР:14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8001056" cy="5072098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1.Које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се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писмо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се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користило у Србији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до XII века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а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које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од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XII века?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ounded Rectangle 8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143932" cy="4714908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ПЛЕМСВО И ПРЕДСТАВНИЦИ ЦРКВЕ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15.Који град је био престоница првих Немањића?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БР:15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215370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РАС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86742" cy="478634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16.У ком манастиру се налази фреска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„</a:t>
            </a:r>
            <a:r>
              <a:rPr lang="ru-RU" b="1" i="1" dirty="0" smtClean="0">
                <a:latin typeface="Courier New" pitchFamily="49" charset="0"/>
                <a:cs typeface="Courier New" pitchFamily="49" charset="0"/>
              </a:rPr>
              <a:t>Бели анђео</a:t>
            </a:r>
            <a:r>
              <a:rPr lang="sr-Latn-RS" b="1" i="1" dirty="0" smtClean="0">
                <a:latin typeface="Courier New" pitchFamily="49" charset="0"/>
                <a:cs typeface="Courier New" pitchFamily="49" charset="0"/>
              </a:rPr>
              <a:t>“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БР:16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7858180" cy="4643470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У МАНАСТИРУ МИЛЕШЕВА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928670"/>
            <a:ext cx="8215370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17.Шта су панађури?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БР:17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143932" cy="4572032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ВАШАРИ У СРЕДЊЕМ ВЕКУ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071546"/>
            <a:ext cx="8358246" cy="450059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18.Под чијим утицајем се развијала средњовековна српска култура?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БР:18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71546"/>
            <a:ext cx="8215370" cy="4500594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ПОД ЗАПАДНОЕВРОПСКИМ И ВИЗАНТИЈСКИМ УТИЦАЈЕМ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strike="noStrike" cap="none" normalizeH="0" baseline="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strike="noStrike" cap="none" normalizeH="0" baseline="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19.Ко су били властеличићи?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БР:19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0"/>
            <a:ext cx="4429156" cy="714356"/>
          </a:xfrm>
        </p:spPr>
        <p:txBody>
          <a:bodyPr/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ОДГОВОР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785794"/>
            <a:ext cx="9144000" cy="4929222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ГЛАГОЉИЦА И ЋИРИЛИЦА</a:t>
            </a:r>
            <a:r>
              <a:rPr lang="en-U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15304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СИТНО ПЛЕМСТВО У СРЕДЊОВЕКОВНОЈ СРБИЈИ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ounded Rectangle 4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20.Ко су меропси?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БР:20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15304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ЗЕМЉОРАДНИЦИ НА ВЛАСТЕОСКИМ И ЦРКВЕНИМ ПОСЕДИМА У СРЕДЊОВЕКОВНОЈ СРБИЈИ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ounded Rectangle 4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21.Шта су катуни?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БР:21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5414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928669"/>
            <a:ext cx="7698079" cy="4929223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ЗАЈЕДНИЦЕ СТОЧАРА У СРЕДЊЕМ ВЕКУ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928670"/>
            <a:ext cx="8176992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22.Који су најзначајнији рудници у средњовековној Србији?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БР:22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891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000107"/>
            <a:ext cx="7626641" cy="4786347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БРСКОВО, РУДНИК И НОВО БРДО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7" name="Rounded Rectangle 6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23.Шта је метох?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БР:23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370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928669"/>
            <a:ext cx="7626641" cy="4929223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ЗЕМЉИШНИ ПОСЕД КОЈИ ВЛАДАР ДАЈЕ МАНАСТИРУ ИЛИ ЦРКВИ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24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. Шта су фреске?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БР:24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7860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358246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2.Како се зове најзначајнији српски рукопис написан ћирилицом у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XII 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веку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429124" y="6143644"/>
            <a:ext cx="4500594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00107"/>
            <a:ext cx="7698079" cy="4786347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СЛИКЕ ИЗРАЂЕНЕ У СВЕЖЕМ МАЛТЕРУ НА ЗИДОВИМА ЦРКАВА И МАНАСТИРА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7" name="Rounded Rectangle 6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25.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Како се делила властела у доба Немањића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БР:25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0898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85786" y="928669"/>
            <a:ext cx="7626641" cy="450059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5400" b="0" i="0" u="none" strike="noStrike" kern="1200" cap="none" spc="-125" normalizeH="0" baseline="0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Arial" charset="0"/>
              </a:rPr>
              <a:t/>
            </a:r>
            <a:br>
              <a:rPr kumimoji="0" lang="sr-Cyrl-CS" sz="5400" b="0" i="0" u="none" strike="noStrike" kern="1200" cap="none" spc="-125" normalizeH="0" baseline="0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Arial" charset="0"/>
              </a:rPr>
            </a:br>
            <a:r>
              <a:rPr lang="sr-Cyrl-R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НА ВЕЛМОЖЕ И ВЛАСТЕЛИСТИЋЕ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26.Ко је написао „Житија краљева и архиепископа српских“?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БР:26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9785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42910" y="928669"/>
            <a:ext cx="7769517" cy="471490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МОНАХ ДОМЕНТИЈАН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27.Које титуле носи Душан Силни?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БР:27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3194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4348" y="928669"/>
            <a:ext cx="7698079" cy="464347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R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ТИТУЛУ КРАЉА А ОД 1346. ГОДИНЕ ТИТУЛУ ЦАРА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28.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Ко су себри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БР:28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1854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928662" y="928669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НЕПОВЛАШЋЕНО СЕОСКО СТАНОВНИШТВО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29.Како се зове најстарији споменик на српском језику са подручја средњовековне Босне?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БР:29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846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857232"/>
            <a:ext cx="8643998" cy="4714908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МИРОСЛАВЉЕВО ЈЕВАНЂЕЉЕ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8662" y="928669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ПОВЕЉА БАНА КУЛИНА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028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30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. Шта су житија?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БР:30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6512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8662" y="928669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R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БИОГРАФИЈЕ СВЕТАЦА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Cyrl-CS" sz="4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КРАЈ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5908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71600" y="980728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2348880"/>
            <a:ext cx="7056784" cy="1608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КРАЈ</a:t>
            </a:r>
          </a:p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endParaRPr lang="en-US" sz="5400" b="1" spc="-125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 descr="Резултат слика за СМАЈЛИ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79" b="28005"/>
          <a:stretch/>
        </p:blipFill>
        <p:spPr bwMode="auto">
          <a:xfrm>
            <a:off x="2526875" y="3481058"/>
            <a:ext cx="3810000" cy="287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3639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478634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3.Која су најпознатија житија у средњовековној Србији?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БР:3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286808" cy="4643470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ЖИТИЈЕ СВЕТОГ СИМЕОНА И ЖИТИЈЕ СВЕТОГ САВЕ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8429684" cy="464347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4.Шта су летописи?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БР:4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hite Template with blue-green Segoe_TP1028678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TS010286786</Template>
  <TotalTime>1058</TotalTime>
  <Words>583</Words>
  <Application>Microsoft Office PowerPoint</Application>
  <PresentationFormat>On-screen Show (4:3)</PresentationFormat>
  <Paragraphs>224</Paragraphs>
  <Slides>63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70" baseType="lpstr">
      <vt:lpstr>Arial</vt:lpstr>
      <vt:lpstr>Bradley Hand ITC</vt:lpstr>
      <vt:lpstr>Calibri</vt:lpstr>
      <vt:lpstr>Courier New</vt:lpstr>
      <vt:lpstr>Wingdings</vt:lpstr>
      <vt:lpstr>1_White Template with blue-green Segoe_TP10286786</vt:lpstr>
      <vt:lpstr>White with Courier font for code slides</vt:lpstr>
      <vt:lpstr>КВИЗ</vt:lpstr>
      <vt:lpstr>PowerPoint Presentation</vt:lpstr>
      <vt:lpstr>1.Које се писмо се користило у Србији до XII века а које од XII века? </vt:lpstr>
      <vt:lpstr>ОДГОВОР</vt:lpstr>
      <vt:lpstr>2.Како се зове најзначајнији српски рукопис написан ћирилицом у XII веку?</vt:lpstr>
      <vt:lpstr>МИРОСЛАВЉЕВО ЈЕВАНЂЕЉЕ</vt:lpstr>
      <vt:lpstr>3.Која су најпознатија житија у средњовековној Србији?</vt:lpstr>
      <vt:lpstr>ЖИТИЈЕ СВЕТОГ СИМЕОНА И ЖИТИЈЕ СВЕТОГ САВЕ</vt:lpstr>
      <vt:lpstr>4.Шта су летописи? </vt:lpstr>
      <vt:lpstr>ИСТОРИЈСКА ДЕЛА У КОЈИМА СУ ЗАПИСИВАНИ НАЈВАЖНИЈИ ДОГАЂАЈИ КОЈИ СУ СЕ ОДИГРАЛИ ТОКОМ ЈЕДНЕ ГОДИНЕ</vt:lpstr>
      <vt:lpstr>5.На ком језику је написан Летопис попа Дукљанина? </vt:lpstr>
      <vt:lpstr>НА ЛАТИНСКОМ ЈЕЗИКУ</vt:lpstr>
      <vt:lpstr>6.Које титуле су носили владари Србије пре Немањића? </vt:lpstr>
      <vt:lpstr>КНЕЗА И ВЕЛИКОГ ЖУПАНА</vt:lpstr>
      <vt:lpstr>7.Чиме се бави хералдика? </vt:lpstr>
      <vt:lpstr>ПРОУЧАВАЊЕМ ГРБОВА</vt:lpstr>
      <vt:lpstr>8.Која два стила су заступљена у црквеној архитектури немањићке епохе? </vt:lpstr>
      <vt:lpstr>РАШКИ И  СРПСКО-ВИЗАНТИЈСКИ</vt:lpstr>
      <vt:lpstr>9.Ко је ктитор Милешеве? </vt:lpstr>
      <vt:lpstr>КРАЉ ВЛАДИСЛАВ</vt:lpstr>
      <vt:lpstr>10.Kо је ктитор Жиче? </vt:lpstr>
      <vt:lpstr>СТЕФАН НЕМАЊИЋ ПРВОВЕНЧАНИ</vt:lpstr>
      <vt:lpstr>11.Како се зове манастир, задужбина Јелене Анжујске? </vt:lpstr>
      <vt:lpstr>ГРАДАЦ</vt:lpstr>
      <vt:lpstr>12.Који манастир је најзначајнија задужбина краља Милутина? </vt:lpstr>
      <vt:lpstr>ГРАЧАНИЦА</vt:lpstr>
      <vt:lpstr>13.Ко је ктитор Сопоћана? </vt:lpstr>
      <vt:lpstr>КРАЉ УРОШ I</vt:lpstr>
      <vt:lpstr>14.Ко учествује на државним саборима? </vt:lpstr>
      <vt:lpstr>ПЛЕМСВО И ПРЕДСТАВНИЦИ ЦРКВЕ</vt:lpstr>
      <vt:lpstr>15.Који град је био престоница првих Немањића? </vt:lpstr>
      <vt:lpstr>РАС</vt:lpstr>
      <vt:lpstr>16.У ком манастиру се налази фреска „Бели анђео“? </vt:lpstr>
      <vt:lpstr>У МАНАСТИРУ МИЛЕШЕВА</vt:lpstr>
      <vt:lpstr>17.Шта су панађури? </vt:lpstr>
      <vt:lpstr>ВАШАРИ У СРЕДЊЕМ ВЕКУ</vt:lpstr>
      <vt:lpstr>18.Под чијим утицајем се развијала средњовековна српска култура? </vt:lpstr>
      <vt:lpstr>ПОД ЗАПАДНОЕВРОПСКИМ И ВИЗАНТИЈСКИМ УТИЦАЈЕМ</vt:lpstr>
      <vt:lpstr>19.Ко су били властеличићи? </vt:lpstr>
      <vt:lpstr>СИТНО ПЛЕМСТВО У СРЕДЊОВЕКОВНОЈ СРБИЈИ</vt:lpstr>
      <vt:lpstr>20.Ко су меропси? </vt:lpstr>
      <vt:lpstr>ЗЕМЉОРАДНИЦИ НА ВЛАСТЕОСКИМ И ЦРКВЕНИМ ПОСЕДИМА У СРЕДЊОВЕКОВНОЈ СРБИЈИ</vt:lpstr>
      <vt:lpstr>21.Шта су катуни? </vt:lpstr>
      <vt:lpstr>ЗАЈЕДНИЦЕ СТОЧАРА У СРЕДЊЕМ ВЕКУ</vt:lpstr>
      <vt:lpstr>22.Који су најзначајнији рудници у средњовековној Србији? </vt:lpstr>
      <vt:lpstr>БРСКОВО, РУДНИК И НОВО БРДО</vt:lpstr>
      <vt:lpstr>23.Шта је метох? </vt:lpstr>
      <vt:lpstr>ЗЕМЉИШНИ ПОСЕД КОЈИ ВЛАДАР ДАЈЕ МАНАСТИРУ ИЛИ ЦРКВИ</vt:lpstr>
      <vt:lpstr>24. Шта су фреске? </vt:lpstr>
      <vt:lpstr>СЛИКЕ ИЗРАЂЕНЕ У СВЕЖЕМ МАЛТЕРУ НА ЗИДОВИМА ЦРКАВА И МАНАСТИРА</vt:lpstr>
      <vt:lpstr>25.Како се делила властела у доба Немањића? </vt:lpstr>
      <vt:lpstr>PowerPoint Presentation</vt:lpstr>
      <vt:lpstr>26.Ко је написао „Житија краљева и архиепископа српских“? </vt:lpstr>
      <vt:lpstr>PowerPoint Presentation</vt:lpstr>
      <vt:lpstr>27.Које титуле носи Душан Силни? </vt:lpstr>
      <vt:lpstr>PowerPoint Presentation</vt:lpstr>
      <vt:lpstr>28.Ко су себри? </vt:lpstr>
      <vt:lpstr>PowerPoint Presentation</vt:lpstr>
      <vt:lpstr>29.Како се зове најстарији споменик на српском језику са подручја средњовековне Босне? </vt:lpstr>
      <vt:lpstr>PowerPoint Presentation</vt:lpstr>
      <vt:lpstr>30. Шта су житија?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КВИЗ</dc:title>
  <dc:creator>Korisnik</dc:creator>
  <cp:lastModifiedBy>Windows User</cp:lastModifiedBy>
  <cp:revision>126</cp:revision>
  <dcterms:created xsi:type="dcterms:W3CDTF">2013-05-16T19:19:35Z</dcterms:created>
  <dcterms:modified xsi:type="dcterms:W3CDTF">2019-12-08T07:30:45Z</dcterms:modified>
</cp:coreProperties>
</file>