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9" r:id="rId2"/>
  </p:sldMasterIdLst>
  <p:notesMasterIdLst>
    <p:notesMasterId r:id="rId66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7" r:id="rId41"/>
    <p:sldId id="298" r:id="rId42"/>
    <p:sldId id="346" r:id="rId43"/>
    <p:sldId id="347" r:id="rId44"/>
    <p:sldId id="348" r:id="rId45"/>
    <p:sldId id="311" r:id="rId46"/>
    <p:sldId id="349" r:id="rId47"/>
    <p:sldId id="315" r:id="rId48"/>
    <p:sldId id="350" r:id="rId49"/>
    <p:sldId id="317" r:id="rId50"/>
    <p:sldId id="351" r:id="rId51"/>
    <p:sldId id="321" r:id="rId52"/>
    <p:sldId id="352" r:id="rId53"/>
    <p:sldId id="328" r:id="rId54"/>
    <p:sldId id="353" r:id="rId55"/>
    <p:sldId id="332" r:id="rId56"/>
    <p:sldId id="354" r:id="rId57"/>
    <p:sldId id="340" r:id="rId58"/>
    <p:sldId id="355" r:id="rId59"/>
    <p:sldId id="342" r:id="rId60"/>
    <p:sldId id="356" r:id="rId61"/>
    <p:sldId id="358" r:id="rId62"/>
    <p:sldId id="357" r:id="rId63"/>
    <p:sldId id="360" r:id="rId64"/>
    <p:sldId id="359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9752A-8405-4593-B31E-174DF06413C0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8B27E-095D-4E4F-8D29-C45E9AABC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60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20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76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846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339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28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70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33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97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54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84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6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5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slide" Target="slide3.xml"/><Relationship Id="rId18" Type="http://schemas.openxmlformats.org/officeDocument/2006/relationships/slide" Target="slide7.xml"/><Relationship Id="rId26" Type="http://schemas.openxmlformats.org/officeDocument/2006/relationships/slide" Target="slide49.xml"/><Relationship Id="rId3" Type="http://schemas.openxmlformats.org/officeDocument/2006/relationships/slide" Target="slide11.xml"/><Relationship Id="rId21" Type="http://schemas.openxmlformats.org/officeDocument/2006/relationships/slide" Target="slide25.xml"/><Relationship Id="rId7" Type="http://schemas.openxmlformats.org/officeDocument/2006/relationships/slide" Target="slide19.xml"/><Relationship Id="rId12" Type="http://schemas.openxmlformats.org/officeDocument/2006/relationships/slide" Target="slide41.xml"/><Relationship Id="rId17" Type="http://schemas.openxmlformats.org/officeDocument/2006/relationships/slide" Target="slide9.xml"/><Relationship Id="rId25" Type="http://schemas.openxmlformats.org/officeDocument/2006/relationships/slide" Target="slide59.xml"/><Relationship Id="rId2" Type="http://schemas.openxmlformats.org/officeDocument/2006/relationships/image" Target="../media/image5.jpg"/><Relationship Id="rId16" Type="http://schemas.openxmlformats.org/officeDocument/2006/relationships/slide" Target="slide33.xml"/><Relationship Id="rId20" Type="http://schemas.openxmlformats.org/officeDocument/2006/relationships/slide" Target="slide15.xml"/><Relationship Id="rId29" Type="http://schemas.openxmlformats.org/officeDocument/2006/relationships/slide" Target="slide55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37.xml"/><Relationship Id="rId11" Type="http://schemas.openxmlformats.org/officeDocument/2006/relationships/slide" Target="slide31.xml"/><Relationship Id="rId24" Type="http://schemas.openxmlformats.org/officeDocument/2006/relationships/slide" Target="slide61.xml"/><Relationship Id="rId32" Type="http://schemas.openxmlformats.org/officeDocument/2006/relationships/slide" Target="slide43.xml"/><Relationship Id="rId5" Type="http://schemas.openxmlformats.org/officeDocument/2006/relationships/slide" Target="slide27.xml"/><Relationship Id="rId15" Type="http://schemas.openxmlformats.org/officeDocument/2006/relationships/slide" Target="slide23.xml"/><Relationship Id="rId23" Type="http://schemas.openxmlformats.org/officeDocument/2006/relationships/slide" Target="slide51.xml"/><Relationship Id="rId28" Type="http://schemas.openxmlformats.org/officeDocument/2006/relationships/slide" Target="slide47.xml"/><Relationship Id="rId10" Type="http://schemas.openxmlformats.org/officeDocument/2006/relationships/slide" Target="slide21.xml"/><Relationship Id="rId19" Type="http://schemas.openxmlformats.org/officeDocument/2006/relationships/slide" Target="slide5.xml"/><Relationship Id="rId31" Type="http://schemas.openxmlformats.org/officeDocument/2006/relationships/slide" Target="slide53.xml"/><Relationship Id="rId4" Type="http://schemas.openxmlformats.org/officeDocument/2006/relationships/slide" Target="slide17.xml"/><Relationship Id="rId9" Type="http://schemas.openxmlformats.org/officeDocument/2006/relationships/slide" Target="slide39.xml"/><Relationship Id="rId14" Type="http://schemas.openxmlformats.org/officeDocument/2006/relationships/slide" Target="slide13.xml"/><Relationship Id="rId22" Type="http://schemas.openxmlformats.org/officeDocument/2006/relationships/slide" Target="slide35.xml"/><Relationship Id="rId27" Type="http://schemas.openxmlformats.org/officeDocument/2006/relationships/slide" Target="slide57.xml"/><Relationship Id="rId30" Type="http://schemas.openxmlformats.org/officeDocument/2006/relationships/slide" Target="slide4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63.xm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1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11560" y="2280023"/>
            <a:ext cx="7704000" cy="1285884"/>
          </a:xfrm>
        </p:spPr>
        <p:txBody>
          <a:bodyPr/>
          <a:lstStyle/>
          <a:p>
            <a:pPr algn="ctr"/>
            <a:r>
              <a:rPr lang="sr-Cyrl-CS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КВИЗ</a:t>
            </a:r>
            <a:endParaRPr lang="en-US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0150" y="3573016"/>
            <a:ext cx="9144000" cy="714380"/>
          </a:xfrm>
        </p:spPr>
        <p:txBody>
          <a:bodyPr/>
          <a:lstStyle/>
          <a:p>
            <a:pPr algn="ctr"/>
            <a:r>
              <a:rPr lang="sr-Cyrl-CS" sz="5400" dirty="0" smtClean="0">
                <a:solidFill>
                  <a:schemeClr val="accent4">
                    <a:lumMod val="50000"/>
                  </a:schemeClr>
                </a:solidFill>
              </a:rPr>
              <a:t>ЕВРОПСКЕ МОНАРХИЈЕ ПОЗНОГ СРЕДЊЕГ ВЕКА</a:t>
            </a:r>
            <a:endParaRPr lang="en-US" sz="5400" dirty="0">
              <a:solidFill>
                <a:schemeClr val="accent4">
                  <a:lumMod val="50000"/>
                </a:schemeClr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358246" cy="4572032"/>
          </a:xfrm>
        </p:spPr>
        <p:txBody>
          <a:bodyPr/>
          <a:lstStyle/>
          <a:p>
            <a:pPr algn="ctr"/>
            <a:r>
              <a:rPr lang="sr-Cyrl-CS" sz="4800" b="1" dirty="0" smtClean="0">
                <a:latin typeface="Courier New" pitchFamily="49" charset="0"/>
                <a:cs typeface="Courier New" pitchFamily="49" charset="0"/>
              </a:rPr>
              <a:t>ДРЖАВЕ У КОЈИМА СЕ ОРГАНИ ВЛАСТИ БИРАЈУ НА ОДРЕЂЕНО ВРЕМЕ.</a:t>
            </a:r>
            <a:endParaRPr lang="en-US" sz="4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429684" cy="478634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5.Шта је Свето римско царство?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БР:5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358246" cy="4714908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ДРУГИ НАЗИВ ЗА НЕМАЧКУ ДРЖАВУ НАСТАЛУ ИЗ ИСТОЧНИХ ДЕЛОВА ФРАНАЧКОГ ЦАРСТВА</a:t>
            </a:r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358246" cy="5072097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6.Када је Отон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 I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крунисан за цара?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БР:6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215370" cy="4857784"/>
          </a:xfrm>
        </p:spPr>
        <p:txBody>
          <a:bodyPr/>
          <a:lstStyle/>
          <a:p>
            <a:pPr algn="ctr"/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962. 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ГОДИНЕ.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929618" cy="500066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7.Када влада цар Фридрих Барбароса?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БР:7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8072494" cy="414340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ОД 1152 ДО 1190. ГОДИНЕ.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2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643866" cy="2571768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8.Шта је борба за инвеституру?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БР:8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2143116"/>
            <a:ext cx="8143932" cy="272604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СУКОБ НЕМАЧКИХ ЦАРЕВА И ПАПЕ ОКО ПИТАЊА КОМЕ ПРИПАДА ПРАВО ПОСТАВЉАЊА (ИНВЕСТИТУРЕ) БИСКУПА.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500066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9.Како се звао цар који је морао 1077. године да иде на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„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покајање у Каносу“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БР:9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11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hlinkClick r:id="rId3" action="ppaction://hlinksldjump"/>
          </p:cNvPr>
          <p:cNvSpPr/>
          <p:nvPr/>
        </p:nvSpPr>
        <p:spPr bwMode="auto">
          <a:xfrm>
            <a:off x="7358082" y="25269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ounded Rectangle 24">
            <a:hlinkClick r:id="rId4" action="ppaction://hlinksldjump"/>
          </p:cNvPr>
          <p:cNvSpPr/>
          <p:nvPr/>
        </p:nvSpPr>
        <p:spPr bwMode="auto">
          <a:xfrm>
            <a:off x="3786182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ounded Rectangle 25">
            <a:hlinkClick r:id="rId5" action="ppaction://hlinksldjump"/>
          </p:cNvPr>
          <p:cNvSpPr/>
          <p:nvPr/>
        </p:nvSpPr>
        <p:spPr bwMode="auto">
          <a:xfrm>
            <a:off x="3786182" y="247725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ounded Rectangle 26">
            <a:hlinkClick r:id="rId6" action="ppaction://hlinksldjump"/>
          </p:cNvPr>
          <p:cNvSpPr/>
          <p:nvPr/>
        </p:nvSpPr>
        <p:spPr bwMode="auto">
          <a:xfrm>
            <a:off x="3787181" y="36026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ounded Rectangle 27">
            <a:hlinkClick r:id="rId7" action="ppaction://hlinksldjump"/>
          </p:cNvPr>
          <p:cNvSpPr/>
          <p:nvPr/>
        </p:nvSpPr>
        <p:spPr bwMode="auto">
          <a:xfrm>
            <a:off x="5569916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ounded Rectangle 28">
            <a:hlinkClick r:id="rId8" action="ppaction://hlinksldjump"/>
          </p:cNvPr>
          <p:cNvSpPr/>
          <p:nvPr/>
        </p:nvSpPr>
        <p:spPr bwMode="auto">
          <a:xfrm>
            <a:off x="5578731" y="251438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ounded Rectangle 29">
            <a:hlinkClick r:id="rId9" action="ppaction://hlinksldjump"/>
          </p:cNvPr>
          <p:cNvSpPr/>
          <p:nvPr/>
        </p:nvSpPr>
        <p:spPr bwMode="auto">
          <a:xfrm>
            <a:off x="5578731" y="36026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Rounded Rectangle 33">
            <a:hlinkClick r:id="rId10" action="ppaction://hlinksldjump"/>
          </p:cNvPr>
          <p:cNvSpPr/>
          <p:nvPr/>
        </p:nvSpPr>
        <p:spPr bwMode="auto">
          <a:xfrm>
            <a:off x="7358082" y="13871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" name="Rounded Rectangle 34">
            <a:hlinkClick r:id="rId11" action="ppaction://hlinksldjump"/>
          </p:cNvPr>
          <p:cNvSpPr/>
          <p:nvPr/>
        </p:nvSpPr>
        <p:spPr bwMode="auto">
          <a:xfrm>
            <a:off x="7358082" y="248820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Rounded Rectangle 35">
            <a:hlinkClick r:id="rId12" action="ppaction://hlinksldjump"/>
          </p:cNvPr>
          <p:cNvSpPr/>
          <p:nvPr/>
        </p:nvSpPr>
        <p:spPr bwMode="auto">
          <a:xfrm>
            <a:off x="7371978" y="3561753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Rounded Rectangle 37">
            <a:hlinkClick r:id="rId13" action="ppaction://hlinksldjump"/>
          </p:cNvPr>
          <p:cNvSpPr/>
          <p:nvPr/>
        </p:nvSpPr>
        <p:spPr bwMode="auto">
          <a:xfrm>
            <a:off x="133533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9" name="Rounded Rectangle 38">
            <a:hlinkClick r:id="rId14" action="ppaction://hlinksldjump"/>
          </p:cNvPr>
          <p:cNvSpPr/>
          <p:nvPr/>
        </p:nvSpPr>
        <p:spPr bwMode="auto">
          <a:xfrm>
            <a:off x="142844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Rounded Rectangle 39">
            <a:hlinkClick r:id="rId15" action="ppaction://hlinksldjump"/>
          </p:cNvPr>
          <p:cNvSpPr/>
          <p:nvPr/>
        </p:nvSpPr>
        <p:spPr bwMode="auto">
          <a:xfrm>
            <a:off x="133533" y="245987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1" name="Rounded Rectangle 40">
            <a:hlinkClick r:id="rId16" action="ppaction://hlinksldjump"/>
          </p:cNvPr>
          <p:cNvSpPr/>
          <p:nvPr/>
        </p:nvSpPr>
        <p:spPr bwMode="auto">
          <a:xfrm>
            <a:off x="142844" y="360845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3" name="Rounded Rectangle 42">
            <a:hlinkClick r:id="rId17" action="ppaction://hlinksldjump"/>
          </p:cNvPr>
          <p:cNvSpPr/>
          <p:nvPr/>
        </p:nvSpPr>
        <p:spPr bwMode="auto">
          <a:xfrm>
            <a:off x="5569916" y="23433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4" name="Rounded Rectangle 43">
            <a:hlinkClick r:id="rId18" action="ppaction://hlinksldjump"/>
          </p:cNvPr>
          <p:cNvSpPr/>
          <p:nvPr/>
        </p:nvSpPr>
        <p:spPr bwMode="auto">
          <a:xfrm>
            <a:off x="3724055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Rounded Rectangle 44">
            <a:hlinkClick r:id="rId19" action="ppaction://hlinksldjump"/>
          </p:cNvPr>
          <p:cNvSpPr/>
          <p:nvPr/>
        </p:nvSpPr>
        <p:spPr bwMode="auto">
          <a:xfrm>
            <a:off x="1928794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6" name="Rounded Rectangle 45">
            <a:hlinkClick r:id="rId20" action="ppaction://hlinksldjump"/>
          </p:cNvPr>
          <p:cNvSpPr/>
          <p:nvPr/>
        </p:nvSpPr>
        <p:spPr bwMode="auto">
          <a:xfrm>
            <a:off x="1954536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" name="Rounded Rectangle 46">
            <a:hlinkClick r:id="rId21" action="ppaction://hlinksldjump"/>
          </p:cNvPr>
          <p:cNvSpPr/>
          <p:nvPr/>
        </p:nvSpPr>
        <p:spPr bwMode="auto">
          <a:xfrm>
            <a:off x="1981713" y="245987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" name="Rounded Rectangle 47">
            <a:hlinkClick r:id="rId22" action="ppaction://hlinksldjump"/>
          </p:cNvPr>
          <p:cNvSpPr/>
          <p:nvPr/>
        </p:nvSpPr>
        <p:spPr bwMode="auto">
          <a:xfrm>
            <a:off x="1939066" y="363575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ounded Rectangle 30">
            <a:hlinkClick r:id="rId23" action="ppaction://hlinksldjump"/>
          </p:cNvPr>
          <p:cNvSpPr/>
          <p:nvPr/>
        </p:nvSpPr>
        <p:spPr bwMode="auto">
          <a:xfrm>
            <a:off x="7388870" y="469020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Rounded Rectangle 31">
            <a:hlinkClick r:id="rId24" action="ppaction://hlinksldjump"/>
          </p:cNvPr>
          <p:cNvSpPr/>
          <p:nvPr/>
        </p:nvSpPr>
        <p:spPr bwMode="auto">
          <a:xfrm>
            <a:off x="7371978" y="577772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Rounded Rectangle 32">
            <a:hlinkClick r:id="rId25" action="ppaction://hlinksldjump"/>
          </p:cNvPr>
          <p:cNvSpPr/>
          <p:nvPr/>
        </p:nvSpPr>
        <p:spPr bwMode="auto">
          <a:xfrm>
            <a:off x="5569916" y="579615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Rounded Rectangle 36">
            <a:hlinkClick r:id="rId26" action="ppaction://hlinksldjump"/>
          </p:cNvPr>
          <p:cNvSpPr/>
          <p:nvPr/>
        </p:nvSpPr>
        <p:spPr bwMode="auto">
          <a:xfrm>
            <a:off x="5578731" y="468562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ounded Rectangle 41">
            <a:hlinkClick r:id="rId27" action="ppaction://hlinksldjump"/>
          </p:cNvPr>
          <p:cNvSpPr/>
          <p:nvPr/>
        </p:nvSpPr>
        <p:spPr bwMode="auto">
          <a:xfrm>
            <a:off x="3767854" y="577894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1" name="Rounded Rectangle 50">
            <a:hlinkClick r:id="rId28" action="ppaction://hlinksldjump"/>
          </p:cNvPr>
          <p:cNvSpPr/>
          <p:nvPr/>
        </p:nvSpPr>
        <p:spPr bwMode="auto">
          <a:xfrm>
            <a:off x="3762226" y="469020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2" name="Rounded Rectangle 51">
            <a:hlinkClick r:id="rId29" action="ppaction://hlinksldjump"/>
          </p:cNvPr>
          <p:cNvSpPr/>
          <p:nvPr/>
        </p:nvSpPr>
        <p:spPr bwMode="auto">
          <a:xfrm>
            <a:off x="1939066" y="578424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3" name="Rounded Rectangle 52">
            <a:hlinkClick r:id="rId30" action="ppaction://hlinksldjump"/>
          </p:cNvPr>
          <p:cNvSpPr/>
          <p:nvPr/>
        </p:nvSpPr>
        <p:spPr bwMode="auto">
          <a:xfrm>
            <a:off x="1954536" y="470138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4" name="Rounded Rectangle 53">
            <a:hlinkClick r:id="rId31" action="ppaction://hlinksldjump"/>
          </p:cNvPr>
          <p:cNvSpPr/>
          <p:nvPr/>
        </p:nvSpPr>
        <p:spPr bwMode="auto">
          <a:xfrm>
            <a:off x="145290" y="578424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" name="Rounded Rectangle 54">
            <a:hlinkClick r:id="rId32" action="ppaction://hlinksldjump"/>
          </p:cNvPr>
          <p:cNvSpPr/>
          <p:nvPr/>
        </p:nvSpPr>
        <p:spPr bwMode="auto">
          <a:xfrm>
            <a:off x="135582" y="469634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8072494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ЦАР ХЕНРИХ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IV</a:t>
            </a:r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858180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10.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Koja 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династија влада Француском крајем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X 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века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БР:10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643182"/>
            <a:ext cx="8143932" cy="1500198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ДИНАСТИЈА КАПЕТА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15304" cy="314327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11.Како се зове војвода Нормандије који је постао енглески краљ?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БР:11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072494" cy="5000660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ВИЉЕМ ОСВАЈАЧ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001056" cy="450059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12.Када и у којој бици је војвода Нормандије поразио Енглезе?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БР:12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286808" cy="4572032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У БИЦИ КОД ХЕЈСТИНГСА 1066. ГОДИНЕ.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001056" cy="500066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13.Ко је и када издао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„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Велику повељу слобода“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БР:13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286808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ЕНГЛЕСКИ КРАЉ ЈОВАН БЕЗ ЗЕМЉЕ 1215.ГОДИНЕ.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500174"/>
            <a:ext cx="8358246" cy="407196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14.У чему је значај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„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Велике повеље слобода“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БР:14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8001056" cy="5072098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1.Која два типа државног уређења постоје у позном средњем веку?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143932" cy="4714908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ОГРАНИЧИЛА ЈЕ КРАЉЕВУ ВЛАСТ У ЕНГЛЕСКОЈ И ПОСТАВИЛА ТЕМЕЉЕ ПАРЛАМЕНТАРИЗМУ.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15.Шта су Крсташки ратови?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БР:15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215370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НИЗ ПОХОДА ХРИШЋАНА РАДИ ОСЛОБОЂЕЊА ЈЕРУСАЛИМА ОД МУСЛИМАНА.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86742" cy="478634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16.Где је и када папа позвао хришћане у рат за ослобођење светог града Јерусалима?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БР:16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7858180" cy="4643470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НА САБОРУ У КЛЕРМОНУ 1095. ГОДИНЕ.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8215370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17.Када се води Први крсташки рат?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БР:17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143932" cy="4572032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ОД 1096. ДО 1099. ГОДИНЕ.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71546"/>
            <a:ext cx="8358246" cy="450059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18.Шта је Јерусалимска краљевина?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БР:18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71546"/>
            <a:ext cx="8215370" cy="450059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НАЈВАЖНИЈА ДРЖАВА КОЈУ СУ ОСНОВАЛИ КРСТАШИ У ПАЛЕСТИНИ НАКОН ОСВАЈАЊА ЈЕРУСАЛИМА.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strike="noStrike" cap="none" normalizeH="0" baseline="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strike="noStrike" cap="none" normalizeH="0" baseline="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19.Ко је био Саладин?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БР:19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4429156" cy="714356"/>
          </a:xfrm>
        </p:spPr>
        <p:txBody>
          <a:bodyPr/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ОДГОВОР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785794"/>
            <a:ext cx="9144000" cy="4929222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МОНАРХИЈЕ И РЕПУБЛИКЕ.</a:t>
            </a:r>
            <a:r>
              <a:rPr lang="en-U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15304" cy="4786346"/>
          </a:xfrm>
        </p:spPr>
        <p:txBody>
          <a:bodyPr/>
          <a:lstStyle/>
          <a:p>
            <a:pPr algn="ctr"/>
            <a:r>
              <a:rPr lang="sr-Cyrl-CS" sz="4400" b="1" dirty="0" smtClean="0">
                <a:latin typeface="Courier New" pitchFamily="49" charset="0"/>
                <a:cs typeface="Courier New" pitchFamily="49" charset="0"/>
              </a:rPr>
              <a:t>МУСЛИМАНСКИ ВЛАДАР, СУЛТАН КОЈИ ЈЕ 1187. ГОДИНЕ ОСВОЈИО ЈЕРУСАЛИМ.</a:t>
            </a:r>
            <a:endParaRPr lang="en-US" sz="4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20.Када се води Трећи крсташки рат?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БР:20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15304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ОД 1189. ДО 1192. ГОДИНЕ.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21.Који европски владари учествују у Трећем крсташком рату?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БР:21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541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928669"/>
            <a:ext cx="7698079" cy="4929223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НЕМАЧКИ ЦАР ФРИДРИХ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 БАРБАРОСА, ФРАНЦУСКИ КРАЉ ФИЛИП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II </a:t>
            </a:r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АВГУСТ И ЕНГЛЕСКИ КРАЉ РИЧАРД ЛАВЉЕ СРЦЕ.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22.Шта је узрок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 „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Стогодишњег рат“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БР:22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89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000107"/>
            <a:ext cx="7626641" cy="4786347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НАМЕРА ЕНГЛЕСКИХ КРАЉЕВА ДА ПРЕУЗМУ ФРАНЦУСКУ КРУНУ.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23.Када се води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„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Стогодишњи рат“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БР:23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370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928669"/>
            <a:ext cx="7626641" cy="4929223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ВОДИ СЕ СА ПРЕКИДИМА ОД 1337. ДО 1453. ГОДИНЕ.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24.Ко је био Рјурик?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БР:24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7860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358246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2.Шта су монархије?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429124" y="6143644"/>
            <a:ext cx="4500594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00107"/>
            <a:ext cx="7698079" cy="4786347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НОРМАНСКИ КНЕЗ КОЈИ ЈЕ СРЕДИНОМ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IX </a:t>
            </a:r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ВЕКА ЗАВЛАДАО НОВГОРОДОМ.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25.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Који је кијевски кнез први примио хришћанство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БР:25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89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85786" y="928669"/>
            <a:ext cx="7626641" cy="450059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5400" b="0" i="0" u="none" strike="noStrike" kern="1200" cap="none" spc="-125" normalizeH="0" baseline="0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Arial" charset="0"/>
              </a:rPr>
              <a:t/>
            </a:r>
            <a:br>
              <a:rPr kumimoji="0" lang="sr-Cyrl-CS" sz="5400" b="0" i="0" u="none" strike="noStrike" kern="1200" cap="none" spc="-125" normalizeH="0" baseline="0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Arial" charset="0"/>
              </a:rPr>
            </a:br>
            <a:r>
              <a:rPr lang="sr-Cyrl-R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КНЕЗ ВЛАДИМИР</a:t>
            </a:r>
            <a:r>
              <a:rPr lang="sr-Cyrl-R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26.Који је народ средином века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XIII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освојио Кијевску кнежевину?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БР:26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978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42910" y="928669"/>
            <a:ext cx="7769517" cy="471490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МОНГОЛИ.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27.Који је европски владар зауставио продор Мађара у западну Европу?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БР:27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194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4348" y="928669"/>
            <a:ext cx="7698079" cy="464347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НЕМАЧКИ ЦАР ОТОН </a:t>
            </a:r>
            <a:r>
              <a:rPr lang="sr-Latn-R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</a:t>
            </a: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28.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Где су Мађари основали државу и како се она звала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БР:28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1854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У ПАНОНСКОЈ НИЗИЈИ А ЗВАЛА СЕ УГАРСКА</a:t>
            </a: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29.Како се звао угарски влдар који је примио хришћанство?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БР:29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846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857232"/>
            <a:ext cx="8643998" cy="4714908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МОНАРХИЈЕ СУ ДРЖАВЕ КОЈИМА ВЛАДА ЈЕДНА ЛИЧНОСТ – ЦАР, КРАЉ ИЛИ КНЕЗ.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СТЕФАН (ИШТВАН)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28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30.Који народи угрожавају Угарску у позном средњем веку?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БР:30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651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МОНГОЛИ У </a:t>
            </a:r>
            <a:r>
              <a:rPr lang="sr-Latn-R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XIII </a:t>
            </a: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ВЕКУ А ПОТОМ ТУРЦИ ОСМАНЛИЈЕ У </a:t>
            </a:r>
            <a:r>
              <a:rPr lang="sr-Latn-R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XV </a:t>
            </a: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ВЕКУ.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CS" sz="4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КРАЈ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5908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71600" y="980728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2348880"/>
            <a:ext cx="7056784" cy="1608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КРАЈ</a:t>
            </a:r>
          </a:p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endParaRPr lang="en-US" sz="54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miley Face 3"/>
          <p:cNvSpPr/>
          <p:nvPr/>
        </p:nvSpPr>
        <p:spPr bwMode="auto">
          <a:xfrm>
            <a:off x="3167844" y="3389646"/>
            <a:ext cx="2664296" cy="2624397"/>
          </a:xfrm>
          <a:prstGeom prst="smileyFace">
            <a:avLst>
              <a:gd name="adj" fmla="val 4653"/>
            </a:avLst>
          </a:prstGeom>
          <a:gradFill>
            <a:gsLst>
              <a:gs pos="23000">
                <a:schemeClr val="accent2">
                  <a:shade val="15000"/>
                  <a:satMod val="18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</a:gradFill>
          <a:ln w="3810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363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478634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3.Које две врсте монархија постоје?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БР:3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1" i="0" u="none" strike="noStrike" kern="1200" cap="none" spc="-125" normalizeH="0" baseline="0" noProof="0" dirty="0" smtClean="0">
                <a:ln w="317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1" i="0" u="none" strike="noStrike" kern="1200" cap="none" spc="-125" normalizeH="0" baseline="0" noProof="0" dirty="0">
              <a:ln w="3175">
                <a:noFill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286808" cy="4643470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НАСЛЕДНЕ И ИЗБОРНЕ.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8429684" cy="464347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4.Шта су републике?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ПИТАЊЕ БР:4</a:t>
            </a:r>
            <a:endParaRPr lang="en-US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 Template with blue-green Segoe_TP1028678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TS010286786</Template>
  <TotalTime>967</TotalTime>
  <Words>728</Words>
  <Application>Microsoft Office PowerPoint</Application>
  <PresentationFormat>On-screen Show (4:3)</PresentationFormat>
  <Paragraphs>224</Paragraphs>
  <Slides>63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71" baseType="lpstr">
      <vt:lpstr>Arial</vt:lpstr>
      <vt:lpstr>Bradley Hand ITC</vt:lpstr>
      <vt:lpstr>Calibri</vt:lpstr>
      <vt:lpstr>Courier New</vt:lpstr>
      <vt:lpstr>Segoe</vt:lpstr>
      <vt:lpstr>Wingdings</vt:lpstr>
      <vt:lpstr>1_White Template with blue-green Segoe_TP10286786</vt:lpstr>
      <vt:lpstr>White with Courier font for code slides</vt:lpstr>
      <vt:lpstr>КВИЗ</vt:lpstr>
      <vt:lpstr>PowerPoint Presentation</vt:lpstr>
      <vt:lpstr>1.Која два типа државног уређења постоје у позном средњем веку? </vt:lpstr>
      <vt:lpstr>ОДГОВОР</vt:lpstr>
      <vt:lpstr>2.Шта су монархије?</vt:lpstr>
      <vt:lpstr>МОНАРХИЈЕ СУ ДРЖАВЕ КОЈИМА ВЛАДА ЈЕДНА ЛИЧНОСТ – ЦАР, КРАЉ ИЛИ КНЕЗ.</vt:lpstr>
      <vt:lpstr>3.Које две врсте монархија постоје?</vt:lpstr>
      <vt:lpstr>НАСЛЕДНЕ И ИЗБОРНЕ.</vt:lpstr>
      <vt:lpstr>4.Шта су републике? </vt:lpstr>
      <vt:lpstr>ДРЖАВЕ У КОЈИМА СЕ ОРГАНИ ВЛАСТИ БИРАЈУ НА ОДРЕЂЕНО ВРЕМЕ.</vt:lpstr>
      <vt:lpstr>5.Шта је Свето римско царство? </vt:lpstr>
      <vt:lpstr>ДРУГИ НАЗИВ ЗА НЕМАЧКУ ДРЖАВУ НАСТАЛУ ИЗ ИСТОЧНИХ ДЕЛОВА ФРАНАЧКОГ ЦАРСТВА.</vt:lpstr>
      <vt:lpstr>6.Када је Отон I крунисан за цара? </vt:lpstr>
      <vt:lpstr>962. ГОДИНЕ.</vt:lpstr>
      <vt:lpstr>7.Када влада цар Фридрих Барбароса? </vt:lpstr>
      <vt:lpstr>ОД 1152 ДО 1190. ГОДИНЕ.</vt:lpstr>
      <vt:lpstr>8.Шта је борба за инвеституру? </vt:lpstr>
      <vt:lpstr>СУКОБ НЕМАЧКИХ ЦАРЕВА И ПАПЕ ОКО ПИТАЊА КОМЕ ПРИПАДА ПРАВО ПОСТАВЉАЊА (ИНВЕСТИТУРЕ) БИСКУПА.</vt:lpstr>
      <vt:lpstr>9.Како се звао цар који је морао 1077. године да иде на „покајање у Каносу“? </vt:lpstr>
      <vt:lpstr>ЦАР ХЕНРИХ IV.</vt:lpstr>
      <vt:lpstr>10.Koja династија влада Француском крајем X века? </vt:lpstr>
      <vt:lpstr>ДИНАСТИЈА КАПЕТА.</vt:lpstr>
      <vt:lpstr>11.Како се зове војвода Нормандије који је постао енглески краљ? </vt:lpstr>
      <vt:lpstr>ВИЉЕМ ОСВАЈАЧ</vt:lpstr>
      <vt:lpstr>12.Када и у којој бици је војвода Нормандије поразио Енглезе? </vt:lpstr>
      <vt:lpstr>У БИЦИ КОД ХЕЈСТИНГСА 1066. ГОДИНЕ.</vt:lpstr>
      <vt:lpstr>13.Ко је и када издао „Велику повељу слобода“? </vt:lpstr>
      <vt:lpstr>ЕНГЛЕСКИ КРАЉ ЈОВАН БЕЗ ЗЕМЉЕ 1215.ГОДИНЕ.</vt:lpstr>
      <vt:lpstr>14.У чему је значај „Велике повеље слобода“? </vt:lpstr>
      <vt:lpstr>ОГРАНИЧИЛА ЈЕ КРАЉЕВУ ВЛАСТ У ЕНГЛЕСКОЈ И ПОСТАВИЛА ТЕМЕЉЕ ПАРЛАМЕНТАРИЗМУ.</vt:lpstr>
      <vt:lpstr>15.Шта су Крсташки ратови? </vt:lpstr>
      <vt:lpstr>НИЗ ПОХОДА ХРИШЋАНА РАДИ ОСЛОБОЂЕЊА ЈЕРУСАЛИМА ОД МУСЛИМАНА.</vt:lpstr>
      <vt:lpstr>16.Где је и када папа позвао хришћане у рат за ослобођење светог града Јерусалима? </vt:lpstr>
      <vt:lpstr>НА САБОРУ У КЛЕРМОНУ 1095. ГОДИНЕ.</vt:lpstr>
      <vt:lpstr>17.Када се води Први крсташки рат? </vt:lpstr>
      <vt:lpstr>ОД 1096. ДО 1099. ГОДИНЕ. </vt:lpstr>
      <vt:lpstr>18.Шта је Јерусалимска краљевина? </vt:lpstr>
      <vt:lpstr>НАЈВАЖНИЈА ДРЖАВА КОЈУ СУ ОСНОВАЛИ КРСТАШИ У ПАЛЕСТИНИ НАКОН ОСВАЈАЊА ЈЕРУСАЛИМА.</vt:lpstr>
      <vt:lpstr>19.Ко је био Саладин? </vt:lpstr>
      <vt:lpstr>МУСЛИМАНСКИ ВЛАДАР, СУЛТАН КОЈИ ЈЕ 1187. ГОДИНЕ ОСВОЈИО ЈЕРУСАЛИМ.</vt:lpstr>
      <vt:lpstr>20.Када се води Трећи крсташки рат? </vt:lpstr>
      <vt:lpstr>ОД 1189. ДО 1192. ГОДИНЕ.</vt:lpstr>
      <vt:lpstr>21.Који европски владари учествују у Трећем крсташком рату? </vt:lpstr>
      <vt:lpstr>НЕМАЧКИ ЦАР ФРИДРИХ I БАРБАРОСА, ФРАНЦУСКИ КРАЉ ФИЛИП II АВГУСТ И ЕНГЛЕСКИ КРАЉ РИЧАРД ЛАВЉЕ СРЦЕ.</vt:lpstr>
      <vt:lpstr>22.Шта је узрок „Стогодишњег рат“? </vt:lpstr>
      <vt:lpstr>НАМЕРА ЕНГЛЕСКИХ КРАЉЕВА ДА ПРЕУЗМУ ФРАНЦУСКУ КРУНУ.</vt:lpstr>
      <vt:lpstr>23.Када се води „Стогодишњи рат“? </vt:lpstr>
      <vt:lpstr>ВОДИ СЕ СА ПРЕКИДИМА ОД 1337. ДО 1453. ГОДИНЕ.</vt:lpstr>
      <vt:lpstr>24.Ко је био Рјурик? </vt:lpstr>
      <vt:lpstr>НОРМАНСКИ КНЕЗ КОЈИ ЈЕ СРЕДИНОМ IX ВЕКА ЗАВЛАДАО НОВГОРОДОМ.</vt:lpstr>
      <vt:lpstr>25.Који је кијевски кнез први примио хришћанство? </vt:lpstr>
      <vt:lpstr>PowerPoint Presentation</vt:lpstr>
      <vt:lpstr>26.Који је народ средином века XIII освојио Кијевску кнежевину? </vt:lpstr>
      <vt:lpstr>PowerPoint Presentation</vt:lpstr>
      <vt:lpstr>27.Који је европски владар зауставио продор Мађара у западну Европу? </vt:lpstr>
      <vt:lpstr>PowerPoint Presentation</vt:lpstr>
      <vt:lpstr>28.Где су Мађари основали државу и како се она звала? </vt:lpstr>
      <vt:lpstr>PowerPoint Presentation</vt:lpstr>
      <vt:lpstr>29.Како се звао угарски влдар који је примио хришћанство? </vt:lpstr>
      <vt:lpstr>PowerPoint Presentation</vt:lpstr>
      <vt:lpstr>30.Који народи угрожавају Угарску у позном средњем веку?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КВИЗ</dc:title>
  <dc:creator>Korisnik</dc:creator>
  <cp:lastModifiedBy>Windows User</cp:lastModifiedBy>
  <cp:revision>111</cp:revision>
  <dcterms:created xsi:type="dcterms:W3CDTF">2013-05-16T19:19:35Z</dcterms:created>
  <dcterms:modified xsi:type="dcterms:W3CDTF">2019-07-29T08:08:28Z</dcterms:modified>
</cp:coreProperties>
</file>