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6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7" r:id="rId41"/>
    <p:sldId id="298" r:id="rId42"/>
    <p:sldId id="346" r:id="rId43"/>
    <p:sldId id="347" r:id="rId44"/>
    <p:sldId id="348" r:id="rId45"/>
    <p:sldId id="311" r:id="rId46"/>
    <p:sldId id="349" r:id="rId47"/>
    <p:sldId id="315" r:id="rId48"/>
    <p:sldId id="350" r:id="rId49"/>
    <p:sldId id="317" r:id="rId50"/>
    <p:sldId id="351" r:id="rId51"/>
    <p:sldId id="321" r:id="rId52"/>
    <p:sldId id="352" r:id="rId53"/>
    <p:sldId id="328" r:id="rId54"/>
    <p:sldId id="353" r:id="rId55"/>
    <p:sldId id="332" r:id="rId56"/>
    <p:sldId id="354" r:id="rId57"/>
    <p:sldId id="340" r:id="rId58"/>
    <p:sldId id="355" r:id="rId59"/>
    <p:sldId id="342" r:id="rId60"/>
    <p:sldId id="356" r:id="rId61"/>
    <p:sldId id="358" r:id="rId62"/>
    <p:sldId id="357" r:id="rId63"/>
    <p:sldId id="360" r:id="rId64"/>
    <p:sldId id="35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752A-8405-4593-B31E-174DF06413C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B27E-095D-4E4F-8D29-C45E9AABC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2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4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39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2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5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84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6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3.xml"/><Relationship Id="rId18" Type="http://schemas.openxmlformats.org/officeDocument/2006/relationships/slide" Target="slide7.xml"/><Relationship Id="rId26" Type="http://schemas.openxmlformats.org/officeDocument/2006/relationships/slide" Target="slide49.xml"/><Relationship Id="rId3" Type="http://schemas.openxmlformats.org/officeDocument/2006/relationships/slide" Target="slide11.xml"/><Relationship Id="rId21" Type="http://schemas.openxmlformats.org/officeDocument/2006/relationships/slide" Target="slide25.xml"/><Relationship Id="rId7" Type="http://schemas.openxmlformats.org/officeDocument/2006/relationships/slide" Target="slide19.xml"/><Relationship Id="rId12" Type="http://schemas.openxmlformats.org/officeDocument/2006/relationships/slide" Target="slide41.xml"/><Relationship Id="rId17" Type="http://schemas.openxmlformats.org/officeDocument/2006/relationships/slide" Target="slide9.xml"/><Relationship Id="rId25" Type="http://schemas.openxmlformats.org/officeDocument/2006/relationships/slide" Target="slide59.xml"/><Relationship Id="rId2" Type="http://schemas.openxmlformats.org/officeDocument/2006/relationships/image" Target="../media/image5.jpg"/><Relationship Id="rId16" Type="http://schemas.openxmlformats.org/officeDocument/2006/relationships/slide" Target="slide33.xml"/><Relationship Id="rId20" Type="http://schemas.openxmlformats.org/officeDocument/2006/relationships/slide" Target="slide15.xml"/><Relationship Id="rId29" Type="http://schemas.openxmlformats.org/officeDocument/2006/relationships/slide" Target="slide55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37.xml"/><Relationship Id="rId11" Type="http://schemas.openxmlformats.org/officeDocument/2006/relationships/slide" Target="slide31.xml"/><Relationship Id="rId24" Type="http://schemas.openxmlformats.org/officeDocument/2006/relationships/slide" Target="slide61.xml"/><Relationship Id="rId32" Type="http://schemas.openxmlformats.org/officeDocument/2006/relationships/slide" Target="slide43.xml"/><Relationship Id="rId5" Type="http://schemas.openxmlformats.org/officeDocument/2006/relationships/slide" Target="slide27.xml"/><Relationship Id="rId15" Type="http://schemas.openxmlformats.org/officeDocument/2006/relationships/slide" Target="slide23.xml"/><Relationship Id="rId23" Type="http://schemas.openxmlformats.org/officeDocument/2006/relationships/slide" Target="slide51.xml"/><Relationship Id="rId28" Type="http://schemas.openxmlformats.org/officeDocument/2006/relationships/slide" Target="slide47.xml"/><Relationship Id="rId10" Type="http://schemas.openxmlformats.org/officeDocument/2006/relationships/slide" Target="slide21.xml"/><Relationship Id="rId19" Type="http://schemas.openxmlformats.org/officeDocument/2006/relationships/slide" Target="slide5.xml"/><Relationship Id="rId31" Type="http://schemas.openxmlformats.org/officeDocument/2006/relationships/slide" Target="slide53.xml"/><Relationship Id="rId4" Type="http://schemas.openxmlformats.org/officeDocument/2006/relationships/slide" Target="slide17.xml"/><Relationship Id="rId9" Type="http://schemas.openxmlformats.org/officeDocument/2006/relationships/slide" Target="slide39.xml"/><Relationship Id="rId14" Type="http://schemas.openxmlformats.org/officeDocument/2006/relationships/slide" Target="slide13.xml"/><Relationship Id="rId22" Type="http://schemas.openxmlformats.org/officeDocument/2006/relationships/slide" Target="slide35.xml"/><Relationship Id="rId27" Type="http://schemas.openxmlformats.org/officeDocument/2006/relationships/slide" Target="slide57.xml"/><Relationship Id="rId30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11560" y="2280023"/>
            <a:ext cx="7704000" cy="1285884"/>
          </a:xfrm>
        </p:spPr>
        <p:txBody>
          <a:bodyPr/>
          <a:lstStyle/>
          <a:p>
            <a:pPr algn="ctr"/>
            <a:r>
              <a:rPr lang="sr-Cyrl-CS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КВИЗ</a:t>
            </a:r>
            <a:endParaRPr lang="en-US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0150" y="3573016"/>
            <a:ext cx="9144000" cy="714380"/>
          </a:xfrm>
        </p:spPr>
        <p:txBody>
          <a:bodyPr/>
          <a:lstStyle/>
          <a:p>
            <a:pPr algn="ctr"/>
            <a:r>
              <a:rPr lang="sr-Cyrl-CS" sz="8000" dirty="0" smtClean="0">
                <a:solidFill>
                  <a:schemeClr val="accent4">
                    <a:lumMod val="50000"/>
                  </a:schemeClr>
                </a:solidFill>
              </a:rPr>
              <a:t>АНТИЧКО ДОБА</a:t>
            </a:r>
            <a:endParaRPr lang="en-US" sz="8000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58246" cy="4572032"/>
          </a:xfrm>
        </p:spPr>
        <p:txBody>
          <a:bodyPr/>
          <a:lstStyle/>
          <a:p>
            <a:pPr algn="ctr"/>
            <a:r>
              <a:rPr lang="sr-Cyrl-CS" sz="4800" b="1" dirty="0" smtClean="0">
                <a:latin typeface="Courier New" pitchFamily="49" charset="0"/>
                <a:cs typeface="Courier New" pitchFamily="49" charset="0"/>
              </a:rPr>
              <a:t>ПРОШЛОСТ ДЕЛИМО НА ПРАИСТОРИЈУ И ИСТОРИЈУ.</a:t>
            </a:r>
            <a:endParaRPr lang="en-US" sz="4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5.Којим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догађајем се завршава праисторија и почиње историја? 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358246" cy="4714908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ВАЖНА ИСТОРИЈСКА ПРЕКРЕТНИЦА, ДОГАЂАЈ КОЈИМ СЕ ЗАВРШАВА ПРАИСТОРИЈА И ПОЧИЊЕ ИСТОРИЈА ЈЕ ОТКРИЋЕ ПИСМА СРЕДИНОМ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IV 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МИЛЕНИЈУМА ПРЕ Н.Е.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58246" cy="5072097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6.На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које периоде делимо историју?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15370" cy="4857784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ИСТОРИЈСКО ДОБА СЕ ДЕЛИ НА:</a:t>
            </a:r>
            <a:br>
              <a:rPr lang="sr-Cyrl-RS" b="1" dirty="0" smtClean="0">
                <a:latin typeface="Courier New" pitchFamily="49" charset="0"/>
                <a:cs typeface="Courier New" pitchFamily="49" charset="0"/>
              </a:rPr>
            </a:b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СТАРИ ВЕК,</a:t>
            </a:r>
            <a:br>
              <a:rPr lang="sr-Cyrl-RS" b="1" dirty="0" smtClean="0">
                <a:latin typeface="Courier New" pitchFamily="49" charset="0"/>
                <a:cs typeface="Courier New" pitchFamily="49" charset="0"/>
              </a:rPr>
            </a:b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СРЕДЊИ ВЕК,</a:t>
            </a:r>
            <a:br>
              <a:rPr lang="sr-Cyrl-RS" b="1" dirty="0" smtClean="0">
                <a:latin typeface="Courier New" pitchFamily="49" charset="0"/>
                <a:cs typeface="Courier New" pitchFamily="49" charset="0"/>
              </a:rPr>
            </a:b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НОВИ ВЕК И </a:t>
            </a:r>
            <a:br>
              <a:rPr lang="sr-Cyrl-RS" b="1" dirty="0" smtClean="0">
                <a:latin typeface="Courier New" pitchFamily="49" charset="0"/>
                <a:cs typeface="Courier New" pitchFamily="49" charset="0"/>
              </a:rPr>
            </a:b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САВРЕМЕНО ДОБА.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929618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7.Како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назива временски период од 100 година? 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72494" cy="414340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ВРЕМЕНСКИ ПЕРИОД ОД 100 ГОДИНА НАЗИВА СЕ ВЕК.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2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643866" cy="257176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8.Како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назива временски период од 1000 година?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8143932" cy="152349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ВРЕМЕНСКИ ПЕРИОД ОД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1000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ГОДИНА НАЗИВА СЕ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МИЛЕНИЈУМ.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9.Како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зове дуг временски период у којем се године броје од неког важног догађаја?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hlinkClick r:id="rId3" action="ppaction://hlinksldjump"/>
          </p:cNvPr>
          <p:cNvSpPr/>
          <p:nvPr/>
        </p:nvSpPr>
        <p:spPr bwMode="auto">
          <a:xfrm>
            <a:off x="7358082" y="25269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ounded Rectangle 24">
            <a:hlinkClick r:id="rId4" action="ppaction://hlinksldjump"/>
          </p:cNvPr>
          <p:cNvSpPr/>
          <p:nvPr/>
        </p:nvSpPr>
        <p:spPr bwMode="auto">
          <a:xfrm>
            <a:off x="3786182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ounded Rectangle 25">
            <a:hlinkClick r:id="rId5" action="ppaction://hlinksldjump"/>
          </p:cNvPr>
          <p:cNvSpPr/>
          <p:nvPr/>
        </p:nvSpPr>
        <p:spPr bwMode="auto">
          <a:xfrm>
            <a:off x="3786182" y="247725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ounded Rectangle 26">
            <a:hlinkClick r:id="rId6" action="ppaction://hlinksldjump"/>
          </p:cNvPr>
          <p:cNvSpPr/>
          <p:nvPr/>
        </p:nvSpPr>
        <p:spPr bwMode="auto">
          <a:xfrm>
            <a:off x="378718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ounded Rectangle 27">
            <a:hlinkClick r:id="rId7" action="ppaction://hlinksldjump"/>
          </p:cNvPr>
          <p:cNvSpPr/>
          <p:nvPr/>
        </p:nvSpPr>
        <p:spPr bwMode="auto">
          <a:xfrm>
            <a:off x="556991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ounded Rectangle 28">
            <a:hlinkClick r:id="rId8" action="ppaction://hlinksldjump"/>
          </p:cNvPr>
          <p:cNvSpPr/>
          <p:nvPr/>
        </p:nvSpPr>
        <p:spPr bwMode="auto">
          <a:xfrm>
            <a:off x="5578731" y="251438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ounded Rectangle 29">
            <a:hlinkClick r:id="rId9" action="ppaction://hlinksldjump"/>
          </p:cNvPr>
          <p:cNvSpPr/>
          <p:nvPr/>
        </p:nvSpPr>
        <p:spPr bwMode="auto">
          <a:xfrm>
            <a:off x="557873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Rounded Rectangle 33">
            <a:hlinkClick r:id="rId10" action="ppaction://hlinksldjump"/>
          </p:cNvPr>
          <p:cNvSpPr/>
          <p:nvPr/>
        </p:nvSpPr>
        <p:spPr bwMode="auto">
          <a:xfrm>
            <a:off x="7358082" y="13871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Rounded Rectangle 34">
            <a:hlinkClick r:id="rId11" action="ppaction://hlinksldjump"/>
          </p:cNvPr>
          <p:cNvSpPr/>
          <p:nvPr/>
        </p:nvSpPr>
        <p:spPr bwMode="auto">
          <a:xfrm>
            <a:off x="7358082" y="248820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ounded Rectangle 35">
            <a:hlinkClick r:id="rId12" action="ppaction://hlinksldjump"/>
          </p:cNvPr>
          <p:cNvSpPr/>
          <p:nvPr/>
        </p:nvSpPr>
        <p:spPr bwMode="auto">
          <a:xfrm>
            <a:off x="7371978" y="3561753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Rounded Rectangle 37">
            <a:hlinkClick r:id="rId13" action="ppaction://hlinksldjump"/>
          </p:cNvPr>
          <p:cNvSpPr/>
          <p:nvPr/>
        </p:nvSpPr>
        <p:spPr bwMode="auto">
          <a:xfrm>
            <a:off x="133533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Rounded Rectangle 38">
            <a:hlinkClick r:id="rId14" action="ppaction://hlinksldjump"/>
          </p:cNvPr>
          <p:cNvSpPr/>
          <p:nvPr/>
        </p:nvSpPr>
        <p:spPr bwMode="auto">
          <a:xfrm>
            <a:off x="142844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ounded Rectangle 39">
            <a:hlinkClick r:id="rId15" action="ppaction://hlinksldjump"/>
          </p:cNvPr>
          <p:cNvSpPr/>
          <p:nvPr/>
        </p:nvSpPr>
        <p:spPr bwMode="auto">
          <a:xfrm>
            <a:off x="13353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Rounded Rectangle 40">
            <a:hlinkClick r:id="rId16" action="ppaction://hlinksldjump"/>
          </p:cNvPr>
          <p:cNvSpPr/>
          <p:nvPr/>
        </p:nvSpPr>
        <p:spPr bwMode="auto">
          <a:xfrm>
            <a:off x="142844" y="360845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Rounded Rectangle 42">
            <a:hlinkClick r:id="rId17" action="ppaction://hlinksldjump"/>
          </p:cNvPr>
          <p:cNvSpPr/>
          <p:nvPr/>
        </p:nvSpPr>
        <p:spPr bwMode="auto">
          <a:xfrm>
            <a:off x="5569916" y="23433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Rounded Rectangle 43">
            <a:hlinkClick r:id="rId18" action="ppaction://hlinksldjump"/>
          </p:cNvPr>
          <p:cNvSpPr/>
          <p:nvPr/>
        </p:nvSpPr>
        <p:spPr bwMode="auto">
          <a:xfrm>
            <a:off x="3724055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Rounded Rectangle 44">
            <a:hlinkClick r:id="rId19" action="ppaction://hlinksldjump"/>
          </p:cNvPr>
          <p:cNvSpPr/>
          <p:nvPr/>
        </p:nvSpPr>
        <p:spPr bwMode="auto">
          <a:xfrm>
            <a:off x="1928794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Rounded Rectangle 45">
            <a:hlinkClick r:id="rId20" action="ppaction://hlinksldjump"/>
          </p:cNvPr>
          <p:cNvSpPr/>
          <p:nvPr/>
        </p:nvSpPr>
        <p:spPr bwMode="auto">
          <a:xfrm>
            <a:off x="195453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Rounded Rectangle 46">
            <a:hlinkClick r:id="rId21" action="ppaction://hlinksldjump"/>
          </p:cNvPr>
          <p:cNvSpPr/>
          <p:nvPr/>
        </p:nvSpPr>
        <p:spPr bwMode="auto">
          <a:xfrm>
            <a:off x="198171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Rounded Rectangle 47">
            <a:hlinkClick r:id="rId22" action="ppaction://hlinksldjump"/>
          </p:cNvPr>
          <p:cNvSpPr/>
          <p:nvPr/>
        </p:nvSpPr>
        <p:spPr bwMode="auto">
          <a:xfrm>
            <a:off x="1939066" y="363575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ounded Rectangle 30">
            <a:hlinkClick r:id="rId23" action="ppaction://hlinksldjump"/>
          </p:cNvPr>
          <p:cNvSpPr/>
          <p:nvPr/>
        </p:nvSpPr>
        <p:spPr bwMode="auto">
          <a:xfrm>
            <a:off x="7388870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ounded Rectangle 31">
            <a:hlinkClick r:id="rId24" action="ppaction://hlinksldjump"/>
          </p:cNvPr>
          <p:cNvSpPr/>
          <p:nvPr/>
        </p:nvSpPr>
        <p:spPr bwMode="auto">
          <a:xfrm>
            <a:off x="7371978" y="577772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Rounded Rectangle 32">
            <a:hlinkClick r:id="rId25" action="ppaction://hlinksldjump"/>
          </p:cNvPr>
          <p:cNvSpPr/>
          <p:nvPr/>
        </p:nvSpPr>
        <p:spPr bwMode="auto">
          <a:xfrm>
            <a:off x="5569916" y="579615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Rounded Rectangle 36">
            <a:hlinkClick r:id="rId26" action="ppaction://hlinksldjump"/>
          </p:cNvPr>
          <p:cNvSpPr/>
          <p:nvPr/>
        </p:nvSpPr>
        <p:spPr bwMode="auto">
          <a:xfrm>
            <a:off x="5578731" y="468562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ounded Rectangle 41">
            <a:hlinkClick r:id="rId27" action="ppaction://hlinksldjump"/>
          </p:cNvPr>
          <p:cNvSpPr/>
          <p:nvPr/>
        </p:nvSpPr>
        <p:spPr bwMode="auto">
          <a:xfrm>
            <a:off x="3767854" y="577894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Rounded Rectangle 50">
            <a:hlinkClick r:id="rId28" action="ppaction://hlinksldjump"/>
          </p:cNvPr>
          <p:cNvSpPr/>
          <p:nvPr/>
        </p:nvSpPr>
        <p:spPr bwMode="auto">
          <a:xfrm>
            <a:off x="3762226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Rounded Rectangle 51">
            <a:hlinkClick r:id="rId29" action="ppaction://hlinksldjump"/>
          </p:cNvPr>
          <p:cNvSpPr/>
          <p:nvPr/>
        </p:nvSpPr>
        <p:spPr bwMode="auto">
          <a:xfrm>
            <a:off x="1939066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Rounded Rectangle 52">
            <a:hlinkClick r:id="rId30" action="ppaction://hlinksldjump"/>
          </p:cNvPr>
          <p:cNvSpPr/>
          <p:nvPr/>
        </p:nvSpPr>
        <p:spPr bwMode="auto">
          <a:xfrm>
            <a:off x="1954536" y="470138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Rounded Rectangle 53">
            <a:hlinkClick r:id="rId31" action="ppaction://hlinksldjump"/>
          </p:cNvPr>
          <p:cNvSpPr/>
          <p:nvPr/>
        </p:nvSpPr>
        <p:spPr bwMode="auto">
          <a:xfrm>
            <a:off x="145290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Rounded Rectangle 54">
            <a:hlinkClick r:id="rId32" action="ppaction://hlinksldjump"/>
          </p:cNvPr>
          <p:cNvSpPr/>
          <p:nvPr/>
        </p:nvSpPr>
        <p:spPr bwMode="auto">
          <a:xfrm>
            <a:off x="135582" y="469634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07249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ДУГ ВРЕМЕНСКИ ПЕРИОД У КОМЕ СЕ ГОДИНЕ БРОЈЕ ОД НЕКОГ ВАЖНОГ ДОГАЂАЈА НАЗИВА СЕ ЕРА.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818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10.Како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зове наука која се бави начинима рачунања времена у п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рошлости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643182"/>
            <a:ext cx="8143932" cy="15001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ПОМОЋНА ИСТОРРИЈСКА НАУКА КОЈА СЕ БАВИ ПРОУЧАВАЊЕМ НАЧИНА РАЧУНАЊА ВРЕМЕНА У ПРОШЛОСТИ НАЗИВА СЕ ХРОНОЛОГИЈА.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15304" cy="314327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11.Ком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веку припада година у којој се одиграо Косовски бој?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72494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КОСОВСКИ БОЈ СЕ ОДИГРАО У </a:t>
            </a:r>
            <a:r>
              <a:rPr lang="sr-Latn-RS" b="1" dirty="0" smtClean="0">
                <a:latin typeface="Courier New" pitchFamily="49" charset="0"/>
                <a:cs typeface="Courier New" pitchFamily="49" charset="0"/>
              </a:rPr>
              <a:t>XIV </a:t>
            </a:r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ВЕКУ (1389. ГОДИНЕ).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0105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12.На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која два периода се дели праисторија?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ПРАИСТОРИЈА СЕ ДЕЛИ НА КАМЕНО И МЕТАЛНО ДОБА.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001056" cy="500066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13.Која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држава настала у долини Нила?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БР:13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86808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ЕГИПАТ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358246" cy="407196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14.Који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најчувенији владар Вавилонског царства?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001056" cy="50720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1.Шта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проучава историја?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143932" cy="4714908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НАЈЧУВЕНИЈИ ВЛАДАР ВАВИЛОНСКОГ ЦАРСТВА ПОЗНАТ ПО ЗАКОНИКУ КОЈИ ЈЕ ДОНЕО ЈЕ ХАМУРАБИ.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15.Коју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титулу носе египатски владари?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15370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ЕГИПАТСКИ ВЛАДАРИ НОСИЛИ СУ ТИТУЛУ ФАРАОНА.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8674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16.Шта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су хијероглифи?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58180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ХИЈЕРОГЛИФИ СУ ПИСМО КОЈИМ СУ ПИСАЛИ ДРЕВНИ ЕГИПЋАНИ.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215370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17.Ко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био Минотаур?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143932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МИНОТАУР ЈЕ МИТСКО БИЋЕ,ЧУДОВИШТЕ СА ТЕЛОМ ЧОВЕКА И ГЛАВОМ БИКА.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358246" cy="45005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18.Шта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су полиси? 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8215370" cy="450059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ПОЛИСИ СУ ГРЧКИ ГРАДОВИ-ДРЖАВЕ.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strike="noStrike" cap="none" normalizeH="0" baseline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strike="noStrike" cap="none" normalizeH="0" baseline="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19.Шта </a:t>
            </a:r>
            <a:r>
              <a:rPr lang="sr-Cyrl-CS" b="1" dirty="0">
                <a:latin typeface="Courier New" pitchFamily="49" charset="0"/>
                <a:cs typeface="Courier New" pitchFamily="49" charset="0"/>
              </a:rPr>
              <a:t>је герузија?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4429156" cy="714356"/>
          </a:xfrm>
        </p:spPr>
        <p:txBody>
          <a:bodyPr/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ОДГОВОР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785794"/>
            <a:ext cx="9144000" cy="492922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ИСТОРИЈА ПРОУЧАВА </a:t>
            </a:r>
          </a:p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ПРОШЛОСТ ЉУДСКОГ ДРУШТВА.</a:t>
            </a:r>
            <a:r>
              <a:rPr lang="en-U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sz="4400" b="1" dirty="0" smtClean="0">
                <a:latin typeface="Courier New" pitchFamily="49" charset="0"/>
                <a:cs typeface="Courier New" pitchFamily="49" charset="0"/>
              </a:rPr>
              <a:t>ГЕРУЗИЈА ЈЕ ВЕЋЕ СТАРАЦА У СПАРТИ.</a:t>
            </a:r>
            <a:endParaRPr lang="en-US" sz="4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20.Какво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било државно уређење Атине?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ДРЖАВНО УРЕЂЕЊЕ АТИНЕ БИЛО ЈЕ ДЕМОКРАТСКО.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21.Када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одиграла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Маратонска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битка?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41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69"/>
            <a:ext cx="7698079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МАРАТОНСКА БИТКА ОДИГРАЛА СЕ 490. ГОДИНЕ ПРЕ Н.Е.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22.У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којој бици је спартанску војску предводио краљ Леонида?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89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000107"/>
            <a:ext cx="7626641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ЛЕОНИДА ЈЕ ПРЕДВОДИО СПАРТАНСКУ ВОЈСКУ У БИЦИ У ТЕРМОПИЛСКОМ КЛАНЦУ 480. ГОДИНЕ ПРЕ Н.Е.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23.Ко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однео победу у Пелопонеском рату?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БР:23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7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928669"/>
            <a:ext cx="7626641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ПОБЕДУ У ПЕЛОПОНЕСКОМ РАТУ ОДНЕЛА ЈЕ СПАРТА.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24.Ко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био врховни бог старих Грка?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786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35824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2.Навести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врсте историјских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извора.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429124" y="6143644"/>
            <a:ext cx="4500594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7"/>
            <a:ext cx="7698079" cy="4786347"/>
          </a:xfrm>
        </p:spPr>
        <p:txBody>
          <a:bodyPr/>
          <a:lstStyle/>
          <a:p>
            <a:pPr algn="ctr"/>
            <a:r>
              <a:rPr lang="sr-Cyrl-CS" b="1" dirty="0">
                <a:latin typeface="Courier New" pitchFamily="49" charset="0"/>
                <a:cs typeface="Courier New" pitchFamily="49" charset="0"/>
              </a:rPr>
              <a:t>В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РХОВНИ БОГ СТАРИХ ГРКА БИО ЈЕ ЗЕВС, БОГ МУЊЕ И ГРОМОВА.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25.У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ком веку влада Александар Македонски?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89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85786" y="928669"/>
            <a:ext cx="7626641" cy="450059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  <a:t/>
            </a:r>
            <a:b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</a:b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У </a:t>
            </a:r>
            <a:r>
              <a:rPr lang="sr-Latn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IV </a:t>
            </a:r>
            <a:r>
              <a:rPr lang="sr-Cyrl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ВЕКУ ПРЕ Н.Е.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26.Када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према легенди основан град Рим?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78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2910" y="928669"/>
            <a:ext cx="7769517" cy="471490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ГРАД РИМ ЈЕ ПРЕМА ЛЕГЕНДИ ОСНОВАН 753. ГОДИНЕ ПРЕ.Н.Е.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27.Ко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предводи картагинску војску у Другом пунском рату?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19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48" y="928669"/>
            <a:ext cx="7698079" cy="464347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ПРЕДВОДИО ЈЕ ВОЈСКОВОЂА ХАНИБАЛ.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28.На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која два периода се дели историја римског царства?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185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ИСТОРИЈА РИМСКОГ ЦАРСТВА ДЕЛИ СЕ НА ПРИНЦИПАТ И ДОМИНАТ.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29.Како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се звао намесник провинције Јудеје који је наредио да се Исус Христ разапне на крст?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46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643998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ИСТОРИЈСКЕ ИЗВОРЕ ДЕЛИМО НА ПИСАНЕ, МАТЕРЈАЛНЕ И УСМЕНЕ.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ПОНТИЈЕ ПИЛАТ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28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30.Којим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догађајем почиње Велика сеоба народа?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БР:30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51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ПРОЦЕС ВЕЛИКЕ СЕОБЕ НАРОДА ПОЧИЊЕ ПРОЛАСКОМ ХУНА КРОЗ „ВРАТА НАРОДА“ 375. ГОДИНЕ.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CS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90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71600" y="980728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348880"/>
            <a:ext cx="7056784" cy="16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</a:p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endParaRPr lang="en-US" sz="54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miley Face 3"/>
          <p:cNvSpPr/>
          <p:nvPr/>
        </p:nvSpPr>
        <p:spPr bwMode="auto">
          <a:xfrm>
            <a:off x="3167844" y="3389646"/>
            <a:ext cx="2664296" cy="2624397"/>
          </a:xfrm>
          <a:prstGeom prst="smileyFace">
            <a:avLst>
              <a:gd name="adj" fmla="val 4653"/>
            </a:avLst>
          </a:prstGeom>
          <a:gradFill>
            <a:gsLst>
              <a:gs pos="23000">
                <a:schemeClr val="accent2">
                  <a:shade val="15000"/>
                  <a:satMod val="18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</a:gradFill>
          <a:ln w="381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63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3.Ко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је „отац историје“?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БР:3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„ОТАЦ ИСТОРИЈЕ“ ЈЕ ГРЧКИ ИСТОРИЧАР ХЕРОДОТ.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29684" cy="4643470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4.На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која раздобља делимо прошлост?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TS010286786</Template>
  <TotalTime>821</TotalTime>
  <Words>743</Words>
  <Application>Microsoft Office PowerPoint</Application>
  <PresentationFormat>On-screen Show (4:3)</PresentationFormat>
  <Paragraphs>225</Paragraphs>
  <Slides>63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Arial</vt:lpstr>
      <vt:lpstr>Bradley Hand ITC</vt:lpstr>
      <vt:lpstr>Calibri</vt:lpstr>
      <vt:lpstr>Courier New</vt:lpstr>
      <vt:lpstr>Segoe</vt:lpstr>
      <vt:lpstr>Wingdings</vt:lpstr>
      <vt:lpstr>1_White Template with blue-green Segoe_TP10286786</vt:lpstr>
      <vt:lpstr>White with Courier font for code slides</vt:lpstr>
      <vt:lpstr>КВИЗ</vt:lpstr>
      <vt:lpstr>PowerPoint Presentation</vt:lpstr>
      <vt:lpstr>1.Шта проучава историја? </vt:lpstr>
      <vt:lpstr>ОДГОВОР</vt:lpstr>
      <vt:lpstr>2.Навести врсте историјских извора.</vt:lpstr>
      <vt:lpstr>ИСТОРИЈСКЕ ИЗВОРЕ ДЕЛИМО НА ПИСАНЕ, МАТЕРЈАЛНЕ И УСМЕНЕ.</vt:lpstr>
      <vt:lpstr>3.Ко је „отац историје“? </vt:lpstr>
      <vt:lpstr>„ОТАЦ ИСТОРИЈЕ“ ЈЕ ГРЧКИ ИСТОРИЧАР ХЕРОДОТ.</vt:lpstr>
      <vt:lpstr>4.На која раздобља делимо прошлост? </vt:lpstr>
      <vt:lpstr>ПРОШЛОСТ ДЕЛИМО НА ПРАИСТОРИЈУ И ИСТОРИЈУ.</vt:lpstr>
      <vt:lpstr>5.Којим догађајем се завршава праисторија и почиње историја? </vt:lpstr>
      <vt:lpstr>ВАЖНА ИСТОРИЈСКА ПРЕКРЕТНИЦА, ДОГАЂАЈ КОЈИМ СЕ ЗАВРШАВА ПРАИСТОРИЈА И ПОЧИЊЕ ИСТОРИЈА ЈЕ ОТКРИЋЕ ПИСМА СРЕДИНОМ IV МИЛЕНИЈУМА ПРЕ Н.Е.</vt:lpstr>
      <vt:lpstr>6.На које периоде делимо историју? </vt:lpstr>
      <vt:lpstr>ИСТОРИЈСКО ДОБА СЕ ДЕЛИ НА: СТАРИ ВЕК, СРЕДЊИ ВЕК, НОВИ ВЕК И  САВРЕМЕНО ДОБА.</vt:lpstr>
      <vt:lpstr>7.Како се назива временски период од 100 година? </vt:lpstr>
      <vt:lpstr>ВРЕМЕНСКИ ПЕРИОД ОД 100 ГОДИНА НАЗИВА СЕ ВЕК.</vt:lpstr>
      <vt:lpstr>8.Како се назива временски период од 1000 година? </vt:lpstr>
      <vt:lpstr>ВРЕМЕНСКИ ПЕРИОД ОД 1000 ГОДИНА НАЗИВА СЕ МИЛЕНИЈУМ.</vt:lpstr>
      <vt:lpstr>9.Како се зове дуг временски период у којем се године броје од неког важног догађаја? </vt:lpstr>
      <vt:lpstr>ДУГ ВРЕМЕНСКИ ПЕРИОД У КОМЕ СЕ ГОДИНЕ БРОЈЕ ОД НЕКОГ ВАЖНОГ ДОГАЂАЈА НАЗИВА СЕ ЕРА.</vt:lpstr>
      <vt:lpstr>10.Како се зове наука која се бави начинима рачунања времена у прошлости? </vt:lpstr>
      <vt:lpstr>ПОМОЋНА ИСТОРРИЈСКА НАУКА КОЈА СЕ БАВИ ПРОУЧАВАЊЕМ НАЧИНА РАЧУНАЊА ВРЕМЕНА У ПРОШЛОСТИ НАЗИВА СЕ ХРОНОЛОГИЈА.</vt:lpstr>
      <vt:lpstr>11.Ком веку припада година у којој се одиграо Косовски бој? </vt:lpstr>
      <vt:lpstr>КОСОВСКИ БОЈ СЕ ОДИГРАО У XIV ВЕКУ (1389. ГОДИНЕ).</vt:lpstr>
      <vt:lpstr>12.На која два периода се дели праисторија? </vt:lpstr>
      <vt:lpstr>ПРАИСТОРИЈА СЕ ДЕЛИ НА КАМЕНО И МЕТАЛНО ДОБА.</vt:lpstr>
      <vt:lpstr>13.Која је држава настала у долини Нила? </vt:lpstr>
      <vt:lpstr>ЕГИПАТ </vt:lpstr>
      <vt:lpstr>14.Који је најчувенији владар Вавилонског царства? </vt:lpstr>
      <vt:lpstr>НАЈЧУВЕНИЈИ ВЛАДАР ВАВИЛОНСКОГ ЦАРСТВА ПОЗНАТ ПО ЗАКОНИКУ КОЈИ ЈЕ ДОНЕО ЈЕ ХАМУРАБИ.</vt:lpstr>
      <vt:lpstr>15.Коју титулу носе египатски владари? </vt:lpstr>
      <vt:lpstr>ЕГИПАТСКИ ВЛАДАРИ НОСИЛИ СУ ТИТУЛУ ФАРАОНА.</vt:lpstr>
      <vt:lpstr>16.Шта су хијероглифи? </vt:lpstr>
      <vt:lpstr>ХИЈЕРОГЛИФИ СУ ПИСМО КОЈИМ СУ ПИСАЛИ ДРЕВНИ ЕГИПЋАНИ.</vt:lpstr>
      <vt:lpstr>17.Ко је био Минотаур? </vt:lpstr>
      <vt:lpstr>МИНОТАУР ЈЕ МИТСКО БИЋЕ,ЧУДОВИШТЕ СА ТЕЛОМ ЧОВЕКА И ГЛАВОМ БИКА. </vt:lpstr>
      <vt:lpstr>18.Шта су полиси? </vt:lpstr>
      <vt:lpstr>ПОЛИСИ СУ ГРЧКИ ГРАДОВИ-ДРЖАВЕ.</vt:lpstr>
      <vt:lpstr>19.Шта је герузија? </vt:lpstr>
      <vt:lpstr>ГЕРУЗИЈА ЈЕ ВЕЋЕ СТАРАЦА У СПАРТИ.</vt:lpstr>
      <vt:lpstr>20.Какво је било државно уређење Атине? </vt:lpstr>
      <vt:lpstr>ДРЖАВНО УРЕЂЕЊЕ АТИНЕ БИЛО ЈЕ ДЕМОКРАТСКО.</vt:lpstr>
      <vt:lpstr>21.Када се одиграла Маратонска битка? </vt:lpstr>
      <vt:lpstr>МАРАТОНСКА БИТКА ОДИГРАЛА СЕ 490. ГОДИНЕ ПРЕ Н.Е.</vt:lpstr>
      <vt:lpstr>22.У којој бици је спартанску војску предводио краљ Леонида? </vt:lpstr>
      <vt:lpstr>ЛЕОНИДА ЈЕ ПРЕДВОДИО СПАРТАНСКУ ВОЈСКУ У БИЦИ У ТЕРМОПИЛСКОМ КЛАНЦУ 480. ГОДИНЕ ПРЕ Н.Е.</vt:lpstr>
      <vt:lpstr>23.Ко је однео победу у Пелопонеском рату? </vt:lpstr>
      <vt:lpstr>ПОБЕДУ У ПЕЛОПОНЕСКОМ РАТУ ОДНЕЛА ЈЕ СПАРТА.</vt:lpstr>
      <vt:lpstr>24.Ко је био врховни бог старих Грка? </vt:lpstr>
      <vt:lpstr>ВРХОВНИ БОГ СТАРИХ ГРКА БИО ЈЕ ЗЕВС, БОГ МУЊЕ И ГРОМОВА.</vt:lpstr>
      <vt:lpstr>25.У ком веку влада Александар Македонски? </vt:lpstr>
      <vt:lpstr>PowerPoint Presentation</vt:lpstr>
      <vt:lpstr>26.Када је према легенди основан град Рим? </vt:lpstr>
      <vt:lpstr>PowerPoint Presentation</vt:lpstr>
      <vt:lpstr>27.Ко предводи картагинску војску у Другом пунском рату? </vt:lpstr>
      <vt:lpstr>PowerPoint Presentation</vt:lpstr>
      <vt:lpstr>28.На која два периода се дели историја римског царства? </vt:lpstr>
      <vt:lpstr>PowerPoint Presentation</vt:lpstr>
      <vt:lpstr>29.Како се звао намесник провинције Јудеје који је наредио да се Исус Христ разапне на крст? </vt:lpstr>
      <vt:lpstr>PowerPoint Presentation</vt:lpstr>
      <vt:lpstr>30.Којим догађајем почиње Велика сеоба народа?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КВИЗ</dc:title>
  <dc:creator>Korisnik</dc:creator>
  <cp:lastModifiedBy>Windows User</cp:lastModifiedBy>
  <cp:revision>97</cp:revision>
  <dcterms:created xsi:type="dcterms:W3CDTF">2013-05-16T19:19:35Z</dcterms:created>
  <dcterms:modified xsi:type="dcterms:W3CDTF">2019-06-28T21:17:03Z</dcterms:modified>
</cp:coreProperties>
</file>