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12" d="100"/>
          <a:sy n="112" d="100"/>
        </p:scale>
        <p:origin x="0" y="2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D8BD707-D9CF-40AE-B4C6-C98DA3205C09}" type="datetimeFigureOut">
              <a:rPr lang="en-US" smtClean="0"/>
              <a:pPr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Системи људског тела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0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Репродуктивни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7000" y="2057400"/>
            <a:ext cx="2038350" cy="2564737"/>
          </a:xfrm>
        </p:spPr>
      </p:pic>
      <p:sp>
        <p:nvSpPr>
          <p:cNvPr id="5" name="TextBox 4"/>
          <p:cNvSpPr txBox="1"/>
          <p:nvPr/>
        </p:nvSpPr>
        <p:spPr>
          <a:xfrm>
            <a:off x="304800" y="1600200"/>
            <a:ext cx="6019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•</a:t>
            </a:r>
            <a:r>
              <a:rPr lang="sr-Cyrl-RS" dirty="0" smtClean="0"/>
              <a:t>Око </a:t>
            </a:r>
            <a:r>
              <a:rPr lang="sr-Cyrl-RS" dirty="0" smtClean="0"/>
              <a:t>десете године живота</a:t>
            </a:r>
            <a:r>
              <a:rPr lang="sr-Cyrl-RS" dirty="0" smtClean="0"/>
              <a:t>, млади људи </a:t>
            </a:r>
            <a:r>
              <a:rPr lang="sr-Cyrl-RS" dirty="0" smtClean="0"/>
              <a:t>почињу свој пут ка томе да постану одрасла </a:t>
            </a:r>
            <a:r>
              <a:rPr lang="sr-Cyrl-RS" dirty="0" smtClean="0"/>
              <a:t>особа, процес који се зове пубертет</a:t>
            </a:r>
            <a:r>
              <a:rPr lang="sr-Cyrl-RS" dirty="0" smtClean="0"/>
              <a:t>, </a:t>
            </a:r>
            <a:r>
              <a:rPr lang="sr-Cyrl-RS" dirty="0" smtClean="0"/>
              <a:t>време </a:t>
            </a:r>
            <a:r>
              <a:rPr lang="sr-Cyrl-RS" dirty="0" smtClean="0"/>
              <a:t>када тело постане способно да створи друго људско биће.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Јајници су женски репродуктивни органи.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Тестиси су мушки репродуктивни органи.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Овулација је процес </a:t>
            </a:r>
            <a:r>
              <a:rPr lang="sr-Cyrl-RS" dirty="0" smtClean="0"/>
              <a:t>којим </a:t>
            </a:r>
            <a:r>
              <a:rPr lang="sr-Cyrl-RS" dirty="0" smtClean="0"/>
              <a:t>се зрела јајна ћелија ослобађа из јајника.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Менструација се дешава када </a:t>
            </a:r>
            <a:r>
              <a:rPr lang="sr-Cyrl-RS" dirty="0" smtClean="0"/>
              <a:t>се облога материце и неоплођеног јајета ослобођају из женског тела, што се дешава у просеку сваких 29,5 дана. 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Када </a:t>
            </a:r>
            <a:r>
              <a:rPr lang="sr-Cyrl-RS" dirty="0" smtClean="0"/>
              <a:t>дође до оплодње женског </a:t>
            </a:r>
            <a:r>
              <a:rPr lang="sr-Cyrl-RS" dirty="0" smtClean="0"/>
              <a:t>јајета и мушке сперме, формира се ембрион у абдомену жене, а беба се рађа </a:t>
            </a:r>
            <a:r>
              <a:rPr lang="sr-Cyrl-RS" dirty="0" smtClean="0"/>
              <a:t>након отприлике </a:t>
            </a:r>
            <a:r>
              <a:rPr lang="sr-Cyrl-RS" dirty="0" smtClean="0"/>
              <a:t>40 </a:t>
            </a:r>
            <a:r>
              <a:rPr lang="sr-Cyrl-RS" dirty="0" smtClean="0"/>
              <a:t>недеља.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7567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Скелетни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1600200"/>
            <a:ext cx="1933180" cy="3733800"/>
          </a:xfrm>
        </p:spPr>
      </p:pic>
      <p:sp>
        <p:nvSpPr>
          <p:cNvPr id="3" name="TextBox 2"/>
          <p:cNvSpPr txBox="1"/>
          <p:nvPr/>
        </p:nvSpPr>
        <p:spPr>
          <a:xfrm flipH="1">
            <a:off x="381000" y="1865745"/>
            <a:ext cx="54406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Штити облик </a:t>
            </a:r>
            <a:r>
              <a:rPr lang="sr-Cyrl-RS" dirty="0" smtClean="0"/>
              <a:t>и </a:t>
            </a:r>
            <a:r>
              <a:rPr lang="sr-Cyrl-RS" dirty="0" smtClean="0"/>
              <a:t>структуру костију. </a:t>
            </a:r>
            <a:endParaRPr lang="en-US" dirty="0" smtClean="0"/>
          </a:p>
          <a:p>
            <a:pPr algn="just"/>
            <a:r>
              <a:rPr lang="en-US" dirty="0" smtClean="0"/>
              <a:t>• </a:t>
            </a:r>
            <a:r>
              <a:rPr lang="ru-RU" dirty="0" smtClean="0"/>
              <a:t>Људи, као и сви кичмењаци, имају ендоскелет састављен од кости и хрскавице, а мишићи се причвршћују за кост.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 smtClean="0"/>
              <a:t>Састављен </a:t>
            </a:r>
            <a:r>
              <a:rPr lang="sr-Cyrl-RS" dirty="0" smtClean="0"/>
              <a:t> је из 206 </a:t>
            </a:r>
            <a:r>
              <a:rPr lang="sr-Cyrl-RS" dirty="0" smtClean="0"/>
              <a:t>различитих </a:t>
            </a:r>
            <a:r>
              <a:rPr lang="ru-RU" dirty="0" smtClean="0"/>
              <a:t>облика и </a:t>
            </a:r>
            <a:r>
              <a:rPr lang="ru-RU" dirty="0" smtClean="0"/>
              <a:t>величина кости који чине </a:t>
            </a:r>
            <a:r>
              <a:rPr lang="ru-RU" dirty="0" smtClean="0"/>
              <a:t>18% телесне тежине </a:t>
            </a:r>
            <a:r>
              <a:rPr lang="ru-RU" dirty="0" smtClean="0"/>
              <a:t>једне особе</a:t>
            </a:r>
            <a:r>
              <a:rPr lang="ru-RU" dirty="0" smtClean="0"/>
              <a:t>.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 smtClean="0"/>
              <a:t>Зглобови су </a:t>
            </a:r>
            <a:r>
              <a:rPr lang="sr-Cyrl-RS" dirty="0" smtClean="0"/>
              <a:t>места где </a:t>
            </a:r>
            <a:r>
              <a:rPr lang="sr-Cyrl-RS" dirty="0" smtClean="0"/>
              <a:t>се сусрећу две или више </a:t>
            </a:r>
            <a:r>
              <a:rPr lang="sr-Cyrl-RS" dirty="0" smtClean="0"/>
              <a:t>кости. </a:t>
            </a:r>
            <a:endParaRPr lang="en-US" dirty="0" smtClean="0"/>
          </a:p>
          <a:p>
            <a:pPr algn="just"/>
            <a:r>
              <a:rPr lang="en-US" dirty="0" smtClean="0"/>
              <a:t>• </a:t>
            </a:r>
            <a:r>
              <a:rPr lang="sr-Cyrl-RS" dirty="0" smtClean="0"/>
              <a:t>Хрскавица </a:t>
            </a:r>
            <a:r>
              <a:rPr lang="sr-Cyrl-RS" dirty="0" smtClean="0"/>
              <a:t>функционише као </a:t>
            </a:r>
            <a:r>
              <a:rPr lang="sr-Cyrl-RS" dirty="0" smtClean="0"/>
              <a:t>јастук између костију.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4639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Мишићни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600" y="1981200"/>
            <a:ext cx="2520897" cy="3075393"/>
          </a:xfrm>
        </p:spPr>
      </p:pic>
      <p:sp>
        <p:nvSpPr>
          <p:cNvPr id="3" name="TextBox 2"/>
          <p:cNvSpPr txBox="1"/>
          <p:nvPr/>
        </p:nvSpPr>
        <p:spPr>
          <a:xfrm>
            <a:off x="381000" y="2286000"/>
            <a:ext cx="533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Мишићи чине </a:t>
            </a:r>
            <a:r>
              <a:rPr lang="en-US" dirty="0" smtClean="0"/>
              <a:t>40</a:t>
            </a:r>
            <a:r>
              <a:rPr lang="en-US" dirty="0"/>
              <a:t>% </a:t>
            </a:r>
            <a:r>
              <a:rPr lang="sr-Cyrl-RS" dirty="0" smtClean="0"/>
              <a:t>телесне </a:t>
            </a:r>
            <a:r>
              <a:rPr lang="sr-Cyrl-RS" dirty="0" smtClean="0"/>
              <a:t>тежине.</a:t>
            </a:r>
            <a:endParaRPr lang="en-US" dirty="0" smtClean="0"/>
          </a:p>
          <a:p>
            <a:endParaRPr lang="en-US" dirty="0"/>
          </a:p>
          <a:p>
            <a:pPr algn="just"/>
            <a:r>
              <a:rPr lang="sr-Cyrl-RS" dirty="0" smtClean="0"/>
              <a:t>Постоје три врсте мишићних ћелија</a:t>
            </a:r>
            <a:r>
              <a:rPr lang="en-US" dirty="0" smtClean="0"/>
              <a:t>:</a:t>
            </a:r>
            <a:endParaRPr lang="en-US" dirty="0"/>
          </a:p>
          <a:p>
            <a:pPr algn="just"/>
            <a:r>
              <a:rPr lang="en-US" dirty="0" smtClean="0"/>
              <a:t>1.</a:t>
            </a:r>
            <a:r>
              <a:rPr lang="sr-Cyrl-RS" dirty="0" smtClean="0"/>
              <a:t>Скелетне-пругасте </a:t>
            </a:r>
            <a:r>
              <a:rPr lang="en-US" dirty="0" smtClean="0"/>
              <a:t>(</a:t>
            </a:r>
            <a:r>
              <a:rPr lang="sr-Cyrl-RS" dirty="0" smtClean="0"/>
              <a:t>можемо </a:t>
            </a:r>
            <a:r>
              <a:rPr lang="sr-Cyrl-RS" dirty="0" smtClean="0"/>
              <a:t>их контролисати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2.</a:t>
            </a:r>
            <a:r>
              <a:rPr lang="sr-Cyrl-RS" dirty="0" smtClean="0"/>
              <a:t>Глатки</a:t>
            </a:r>
            <a:r>
              <a:rPr lang="en-US" dirty="0" smtClean="0"/>
              <a:t> (</a:t>
            </a:r>
            <a:r>
              <a:rPr lang="sr-Cyrl-RS" dirty="0" smtClean="0"/>
              <a:t>не можемо их контролисати</a:t>
            </a:r>
            <a:r>
              <a:rPr lang="en-US" dirty="0" smtClean="0"/>
              <a:t>)</a:t>
            </a:r>
            <a:endParaRPr lang="en-US" dirty="0"/>
          </a:p>
          <a:p>
            <a:pPr algn="just"/>
            <a:r>
              <a:rPr lang="en-US" dirty="0" smtClean="0"/>
              <a:t>3.</a:t>
            </a:r>
            <a:r>
              <a:rPr lang="sr-Cyrl-RS" dirty="0" smtClean="0"/>
              <a:t>Срчани</a:t>
            </a:r>
            <a:r>
              <a:rPr lang="en-US" dirty="0" smtClean="0"/>
              <a:t>-</a:t>
            </a:r>
            <a:r>
              <a:rPr lang="sr-Cyrl-RS" dirty="0" smtClean="0"/>
              <a:t>врста </a:t>
            </a:r>
            <a:r>
              <a:rPr lang="sr-Cyrl-RS" dirty="0" smtClean="0"/>
              <a:t>глатких мишића који </a:t>
            </a:r>
            <a:r>
              <a:rPr lang="sr-Cyrl-RS" dirty="0" smtClean="0"/>
              <a:t>сачињавају</a:t>
            </a:r>
            <a:endParaRPr lang="sr-Cyrl-RS" dirty="0" smtClean="0"/>
          </a:p>
          <a:p>
            <a:r>
              <a:rPr lang="sr-Cyrl-RS" dirty="0" smtClean="0"/>
              <a:t>срце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7691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Систем ЗА ВАРЕЊЕ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1200" y="1143000"/>
            <a:ext cx="2695312" cy="3733800"/>
          </a:xfrm>
        </p:spPr>
      </p:pic>
      <p:sp>
        <p:nvSpPr>
          <p:cNvPr id="3" name="TextBox 2"/>
          <p:cNvSpPr txBox="1"/>
          <p:nvPr/>
        </p:nvSpPr>
        <p:spPr>
          <a:xfrm>
            <a:off x="533400" y="2285999"/>
            <a:ext cx="4953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• </a:t>
            </a:r>
            <a:r>
              <a:rPr lang="sr-Cyrl-RS" dirty="0" smtClean="0"/>
              <a:t>Механично варење се јавља углавном у устима и стомаку, који разграђују храну у ситне делове.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 smtClean="0"/>
              <a:t>Хемијско варење разграђује храну још више, </a:t>
            </a:r>
            <a:r>
              <a:rPr lang="sr-Cyrl-RS" dirty="0" smtClean="0"/>
              <a:t>и то на </a:t>
            </a:r>
            <a:r>
              <a:rPr lang="sr-Cyrl-RS" dirty="0" smtClean="0"/>
              <a:t>хемијски једноставне шећере (за угљене хидрате), аминокиселине (за протеине), масне киселине и глицерол.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14053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Циркулаторни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1550181"/>
            <a:ext cx="2381250" cy="3371850"/>
          </a:xfrm>
        </p:spPr>
      </p:pic>
      <p:sp>
        <p:nvSpPr>
          <p:cNvPr id="3" name="TextBox 2"/>
          <p:cNvSpPr txBox="1"/>
          <p:nvPr/>
        </p:nvSpPr>
        <p:spPr>
          <a:xfrm>
            <a:off x="519545" y="2057400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dirty="0" smtClean="0"/>
              <a:t>Два главна дела крви су</a:t>
            </a:r>
            <a:r>
              <a:rPr lang="en-US" dirty="0" smtClean="0"/>
              <a:t>:</a:t>
            </a:r>
          </a:p>
          <a:p>
            <a:pPr algn="just"/>
            <a:r>
              <a:rPr lang="en-US" dirty="0" smtClean="0"/>
              <a:t>1.</a:t>
            </a:r>
            <a:r>
              <a:rPr lang="sr-Cyrl-RS" dirty="0" smtClean="0"/>
              <a:t>Плазма</a:t>
            </a:r>
            <a:r>
              <a:rPr lang="en-US" dirty="0" smtClean="0"/>
              <a:t> (</a:t>
            </a:r>
            <a:r>
              <a:rPr lang="sr-Cyrl-RS" dirty="0" smtClean="0"/>
              <a:t>жућкасто-бистра течност</a:t>
            </a:r>
            <a:r>
              <a:rPr lang="en-US" dirty="0" smtClean="0"/>
              <a:t>)</a:t>
            </a:r>
          </a:p>
          <a:p>
            <a:pPr algn="just"/>
            <a:r>
              <a:rPr lang="en-US" dirty="0" smtClean="0"/>
              <a:t>2.</a:t>
            </a:r>
            <a:r>
              <a:rPr lang="sr-Cyrl-RS" dirty="0" smtClean="0"/>
              <a:t>Чврсти део (црвена крвна зрнца, бела крвна зрнца</a:t>
            </a:r>
            <a:r>
              <a:rPr lang="en-US" dirty="0" smtClean="0"/>
              <a:t>,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тромбоцити</a:t>
            </a:r>
            <a:r>
              <a:rPr lang="en-US" dirty="0" smtClean="0"/>
              <a:t>)</a:t>
            </a:r>
          </a:p>
          <a:p>
            <a:r>
              <a:rPr lang="sr-Cyrl-RS" dirty="0" smtClean="0"/>
              <a:t>Црвена крвна </a:t>
            </a:r>
            <a:r>
              <a:rPr lang="sr-Cyrl-RS" dirty="0" smtClean="0"/>
              <a:t>зрнца </a:t>
            </a:r>
            <a:r>
              <a:rPr lang="en-US" dirty="0" smtClean="0"/>
              <a:t>(</a:t>
            </a:r>
            <a:r>
              <a:rPr lang="sr-Cyrl-RS" dirty="0" smtClean="0"/>
              <a:t>садрже </a:t>
            </a:r>
            <a:r>
              <a:rPr lang="sr-Cyrl-RS" dirty="0" smtClean="0"/>
              <a:t>хемоглобин</a:t>
            </a:r>
            <a:r>
              <a:rPr lang="en-US" dirty="0" smtClean="0"/>
              <a:t>), </a:t>
            </a:r>
            <a:r>
              <a:rPr lang="sr-Cyrl-RS" dirty="0" smtClean="0"/>
              <a:t>бела крвна </a:t>
            </a:r>
            <a:r>
              <a:rPr lang="sr-Cyrl-RS" dirty="0" smtClean="0"/>
              <a:t>зрнца </a:t>
            </a:r>
            <a:r>
              <a:rPr lang="en-US" dirty="0" smtClean="0"/>
              <a:t>(</a:t>
            </a:r>
            <a:r>
              <a:rPr lang="sr-Cyrl-RS" dirty="0" smtClean="0"/>
              <a:t>нападају страна тела</a:t>
            </a:r>
            <a:r>
              <a:rPr lang="en-US" dirty="0" smtClean="0"/>
              <a:t>), </a:t>
            </a:r>
            <a:r>
              <a:rPr lang="sr-Cyrl-RS" dirty="0" smtClean="0"/>
              <a:t>тромбоцити </a:t>
            </a:r>
            <a:r>
              <a:rPr lang="en-US" dirty="0" smtClean="0"/>
              <a:t>(</a:t>
            </a:r>
            <a:r>
              <a:rPr lang="sr-Cyrl-RS" dirty="0" smtClean="0"/>
              <a:t>стварају крвне угрушке</a:t>
            </a:r>
            <a:r>
              <a:rPr lang="en-US" dirty="0" smtClean="0"/>
              <a:t>)</a:t>
            </a:r>
          </a:p>
          <a:p>
            <a:pPr algn="just"/>
            <a:r>
              <a:rPr lang="sr-Cyrl-RS" dirty="0" smtClean="0"/>
              <a:t>Постоје четири </a:t>
            </a:r>
            <a:r>
              <a:rPr lang="sr-Cyrl-RS" dirty="0" smtClean="0"/>
              <a:t>крвне групе </a:t>
            </a:r>
            <a:r>
              <a:rPr lang="en-US" dirty="0" smtClean="0"/>
              <a:t>(</a:t>
            </a:r>
            <a:r>
              <a:rPr lang="sr-Cyrl-RS" dirty="0" smtClean="0"/>
              <a:t>А</a:t>
            </a:r>
            <a:r>
              <a:rPr lang="en-US" dirty="0" smtClean="0"/>
              <a:t>, </a:t>
            </a:r>
            <a:r>
              <a:rPr lang="sr-Cyrl-RS" dirty="0" smtClean="0"/>
              <a:t>Б</a:t>
            </a:r>
            <a:r>
              <a:rPr lang="en-US" dirty="0" smtClean="0"/>
              <a:t>, </a:t>
            </a:r>
            <a:r>
              <a:rPr lang="sr-Cyrl-RS" dirty="0" smtClean="0"/>
              <a:t>АБ</a:t>
            </a:r>
            <a:r>
              <a:rPr lang="en-US" dirty="0" smtClean="0"/>
              <a:t> </a:t>
            </a:r>
            <a:r>
              <a:rPr lang="sr-Cyrl-RS" dirty="0" smtClean="0"/>
              <a:t>и О</a:t>
            </a:r>
            <a:r>
              <a:rPr lang="en-US" dirty="0" smtClean="0"/>
              <a:t>)</a:t>
            </a:r>
          </a:p>
          <a:p>
            <a:r>
              <a:rPr lang="sr-Cyrl-RS" dirty="0" smtClean="0"/>
              <a:t>Три </a:t>
            </a:r>
            <a:r>
              <a:rPr lang="sr-Cyrl-RS" dirty="0" smtClean="0"/>
              <a:t>врсте</a:t>
            </a:r>
            <a:r>
              <a:rPr lang="sr-Cyrl-RS" dirty="0" smtClean="0"/>
              <a:t> </a:t>
            </a:r>
            <a:r>
              <a:rPr lang="sr-Cyrl-RS" dirty="0" smtClean="0"/>
              <a:t>крвних судова</a:t>
            </a:r>
            <a:r>
              <a:rPr lang="en-US" dirty="0" smtClean="0"/>
              <a:t>:</a:t>
            </a:r>
          </a:p>
          <a:p>
            <a:pPr algn="just"/>
            <a:r>
              <a:rPr lang="en-US" dirty="0" smtClean="0"/>
              <a:t>1. </a:t>
            </a:r>
            <a:r>
              <a:rPr lang="sr-Cyrl-RS" dirty="0" smtClean="0"/>
              <a:t>Артерије</a:t>
            </a:r>
            <a:r>
              <a:rPr lang="en-US" dirty="0" smtClean="0"/>
              <a:t>-</a:t>
            </a:r>
            <a:r>
              <a:rPr lang="sr-Cyrl-RS" dirty="0" smtClean="0"/>
              <a:t>преносе </a:t>
            </a:r>
            <a:r>
              <a:rPr lang="sr-Cyrl-RS" dirty="0" smtClean="0"/>
              <a:t>крв од срца</a:t>
            </a:r>
            <a:endParaRPr lang="en-US" dirty="0" smtClean="0"/>
          </a:p>
          <a:p>
            <a:r>
              <a:rPr lang="en-US" dirty="0" smtClean="0"/>
              <a:t>2. </a:t>
            </a:r>
            <a:r>
              <a:rPr lang="sr-Cyrl-RS" dirty="0" smtClean="0"/>
              <a:t>Вене</a:t>
            </a:r>
            <a:r>
              <a:rPr lang="en-US" dirty="0" smtClean="0"/>
              <a:t>-</a:t>
            </a:r>
            <a:r>
              <a:rPr lang="sr-Cyrl-RS" dirty="0" smtClean="0"/>
              <a:t>преносе </a:t>
            </a:r>
            <a:r>
              <a:rPr lang="sr-Cyrl-RS" dirty="0" smtClean="0"/>
              <a:t>крв ка срцу</a:t>
            </a:r>
            <a:endParaRPr lang="en-US" dirty="0" smtClean="0"/>
          </a:p>
          <a:p>
            <a:r>
              <a:rPr lang="en-US" dirty="0" smtClean="0"/>
              <a:t>3.</a:t>
            </a:r>
            <a:r>
              <a:rPr lang="sr-Cyrl-RS" dirty="0" smtClean="0"/>
              <a:t>Капилари</a:t>
            </a:r>
            <a:r>
              <a:rPr lang="en-US" dirty="0" smtClean="0"/>
              <a:t>-</a:t>
            </a:r>
            <a:r>
              <a:rPr lang="sr-Cyrl-RS" dirty="0" smtClean="0"/>
              <a:t>повезују </a:t>
            </a:r>
            <a:r>
              <a:rPr lang="sr-Cyrl-RS" dirty="0" smtClean="0"/>
              <a:t>артерије са венама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5926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Респираторни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1817310"/>
            <a:ext cx="2381250" cy="2705100"/>
          </a:xfrm>
        </p:spPr>
      </p:pic>
      <p:sp>
        <p:nvSpPr>
          <p:cNvPr id="3" name="TextBox 2"/>
          <p:cNvSpPr txBox="1"/>
          <p:nvPr/>
        </p:nvSpPr>
        <p:spPr>
          <a:xfrm>
            <a:off x="457200" y="1600200"/>
            <a:ext cx="5486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dirty="0" smtClean="0"/>
              <a:t>Трахеја је флексибилна цев за дисање која је позната и као цевчица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Гркљан садржи </a:t>
            </a:r>
            <a:r>
              <a:rPr lang="sr-Cyrl-RS" dirty="0" smtClean="0"/>
              <a:t>гласне жице, а зове се и говорна </a:t>
            </a:r>
            <a:r>
              <a:rPr lang="sr-Cyrl-RS" dirty="0" smtClean="0"/>
              <a:t>кутија.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Бронхије су две дисајне цеви које се гранају из трахеје и </a:t>
            </a:r>
            <a:r>
              <a:rPr lang="sr-Cyrl-RS" dirty="0" smtClean="0"/>
              <a:t>воде </a:t>
            </a:r>
            <a:r>
              <a:rPr lang="sr-Cyrl-RS" dirty="0" smtClean="0"/>
              <a:t>до плућа.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Бронхијалне цеви су велике дисајне цеви </a:t>
            </a:r>
            <a:r>
              <a:rPr lang="sr-Cyrl-RS" dirty="0" smtClean="0"/>
              <a:t>које </a:t>
            </a:r>
            <a:r>
              <a:rPr lang="sr-Cyrl-RS" dirty="0" smtClean="0"/>
              <a:t>се одвајају од бронхија.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Алвеоле су вреће у плућима где се одвија размена гасова.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Дијафрагма и ребра такође помажу при дисању.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6687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СИСТЕМ ЗА </a:t>
            </a:r>
            <a:r>
              <a:rPr lang="sr-Cyrl-RS" dirty="0" smtClean="0"/>
              <a:t>ИзлучИВАЊЕ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2227272"/>
            <a:ext cx="2009775" cy="2009775"/>
          </a:xfrm>
        </p:spPr>
      </p:pic>
      <p:sp>
        <p:nvSpPr>
          <p:cNvPr id="5" name="TextBox 4"/>
          <p:cNvSpPr txBox="1"/>
          <p:nvPr/>
        </p:nvSpPr>
        <p:spPr>
          <a:xfrm>
            <a:off x="457200" y="1524000"/>
            <a:ext cx="6096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• </a:t>
            </a:r>
            <a:r>
              <a:rPr lang="sr-Cyrl-RS" dirty="0" smtClean="0"/>
              <a:t>Метаболизам је збир свих хемијских процеса који се одвијају у организму.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 smtClean="0"/>
              <a:t>Излучивање је начин да организми одстране метаболички/штетни отпад.</a:t>
            </a:r>
          </a:p>
          <a:p>
            <a:pPr algn="just"/>
            <a:r>
              <a:rPr lang="en-US" dirty="0" smtClean="0"/>
              <a:t>• </a:t>
            </a:r>
            <a:r>
              <a:rPr lang="sr-Cyrl-RS" dirty="0" smtClean="0"/>
              <a:t>Бубрези, на пример, уклањају отпад из крви.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 smtClean="0"/>
              <a:t>Јетра је најкомплекснији оргаг у организму зато што има много важних функција, као што је правњење жучи, </a:t>
            </a:r>
            <a:r>
              <a:rPr lang="sr-Cyrl-RS" dirty="0" smtClean="0"/>
              <a:t>течност за варење. </a:t>
            </a:r>
            <a:r>
              <a:rPr lang="sr-Cyrl-RS" dirty="0" smtClean="0"/>
              <a:t>Кожа је орган за излучивање и највећи </a:t>
            </a:r>
            <a:r>
              <a:rPr lang="sr-Cyrl-RS" dirty="0" smtClean="0"/>
              <a:t>је орган људског тела. </a:t>
            </a:r>
            <a:endParaRPr lang="sr-Cyrl-RS" dirty="0"/>
          </a:p>
          <a:p>
            <a:pPr algn="just"/>
            <a:r>
              <a:rPr lang="en-US" dirty="0" smtClean="0"/>
              <a:t>• </a:t>
            </a:r>
            <a:r>
              <a:rPr lang="sr-Cyrl-RS" dirty="0" smtClean="0"/>
              <a:t>Епидерм је </a:t>
            </a:r>
            <a:r>
              <a:rPr lang="sr-Cyrl-RS" dirty="0" smtClean="0"/>
              <a:t>спољашњи слој коже.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 smtClean="0"/>
              <a:t>Дермис је унутрашњи слој коже, испод </a:t>
            </a:r>
            <a:r>
              <a:rPr lang="sr-Cyrl-RS" dirty="0" smtClean="0"/>
              <a:t>епидерма</a:t>
            </a:r>
            <a:r>
              <a:rPr lang="sr-Cyrl-RS" dirty="0" smtClean="0"/>
              <a:t>. </a:t>
            </a:r>
            <a:endParaRPr lang="en-US" dirty="0"/>
          </a:p>
          <a:p>
            <a:pPr algn="just"/>
            <a:r>
              <a:rPr lang="en-US" dirty="0"/>
              <a:t>• </a:t>
            </a:r>
            <a:r>
              <a:rPr lang="sr-Cyrl-RS" dirty="0" smtClean="0"/>
              <a:t>Зној се ослобађа кроз знојне поре</a:t>
            </a:r>
            <a:r>
              <a:rPr lang="sr-Cyrl-RS" dirty="0"/>
              <a:t>.</a:t>
            </a:r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xmlns="" val="3680186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Нервни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2046684"/>
            <a:ext cx="2381250" cy="2800350"/>
          </a:xfrm>
        </p:spPr>
      </p:pic>
      <p:sp>
        <p:nvSpPr>
          <p:cNvPr id="3" name="TextBox 2"/>
          <p:cNvSpPr txBox="1"/>
          <p:nvPr/>
        </p:nvSpPr>
        <p:spPr>
          <a:xfrm>
            <a:off x="304800" y="1600200"/>
            <a:ext cx="5486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•</a:t>
            </a:r>
            <a:r>
              <a:rPr lang="sr-Cyrl-RS" dirty="0" smtClean="0"/>
              <a:t>Неурони су нервне ћелије које су основа нервног система.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Рефлекс је аутоматски одговор на стимулус у којем мозак није директно укључен.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Мозак и кичмена мождина су 2 главна центра људског нервног система.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Церебрум је највећа област мозга.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Церебелум контролише мишићну активност рада </a:t>
            </a:r>
            <a:r>
              <a:rPr lang="sr-Cyrl-RS" dirty="0" smtClean="0"/>
              <a:t>с</a:t>
            </a:r>
            <a:r>
              <a:rPr lang="en-US" dirty="0" smtClean="0"/>
              <a:t>a</a:t>
            </a:r>
            <a:r>
              <a:rPr lang="sr-Cyrl-RS" dirty="0" smtClean="0"/>
              <a:t> </a:t>
            </a:r>
            <a:r>
              <a:rPr lang="sr-Cyrl-RS" dirty="0" smtClean="0"/>
              <a:t>церебрумом.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Кичмена мождина контролише дисање, срчану активност и кретање у </a:t>
            </a:r>
            <a:r>
              <a:rPr lang="sr-Cyrl-RS" dirty="0" smtClean="0"/>
              <a:t>систему</a:t>
            </a:r>
            <a:r>
              <a:rPr lang="en-US" dirty="0" smtClean="0"/>
              <a:t> </a:t>
            </a:r>
            <a:r>
              <a:rPr lang="sr-Cyrl-RS" dirty="0" smtClean="0"/>
              <a:t>за варење.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Кичмена мождина је сноп живаца који шаље и прима импулсе.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841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Ендокрини систем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04369" y="1752600"/>
            <a:ext cx="2588918" cy="3048000"/>
          </a:xfrm>
        </p:spPr>
      </p:pic>
      <p:sp>
        <p:nvSpPr>
          <p:cNvPr id="5" name="TextBox 4"/>
          <p:cNvSpPr txBox="1"/>
          <p:nvPr/>
        </p:nvSpPr>
        <p:spPr>
          <a:xfrm>
            <a:off x="533400" y="1828800"/>
            <a:ext cx="457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•</a:t>
            </a:r>
            <a:r>
              <a:rPr lang="sr-Cyrl-RS" dirty="0" smtClean="0"/>
              <a:t>Хормони су хемијски гласници које преноси крв. Они регулишу и балансирају функције тела.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Ендокрине жлезде отпуштају хормоне у крвоток.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Хормони хипофизе регулишу раст скелета. </a:t>
            </a:r>
            <a:endParaRPr lang="en-US" dirty="0"/>
          </a:p>
          <a:p>
            <a:pPr algn="just"/>
            <a:r>
              <a:rPr lang="en-US" dirty="0" smtClean="0"/>
              <a:t>•</a:t>
            </a:r>
            <a:r>
              <a:rPr lang="sr-Cyrl-RS" dirty="0" smtClean="0"/>
              <a:t>Жлезде производе хормоне у малим количинама, али већином тело не </a:t>
            </a:r>
            <a:r>
              <a:rPr lang="sr-Cyrl-RS" dirty="0" smtClean="0"/>
              <a:t>прави залихе </a:t>
            </a:r>
            <a:r>
              <a:rPr lang="sr-Cyrl-RS" dirty="0" smtClean="0"/>
              <a:t>хормона.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5638473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TC101859862[[fn=Urban Pop]]</Template>
  <TotalTime>116</TotalTime>
  <Words>679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 Pop</vt:lpstr>
      <vt:lpstr>Системи људског тела</vt:lpstr>
      <vt:lpstr>Скелетни систем</vt:lpstr>
      <vt:lpstr>Мишићни систем</vt:lpstr>
      <vt:lpstr>Систем ЗА ВАРЕЊЕ</vt:lpstr>
      <vt:lpstr>Циркулаторни систем</vt:lpstr>
      <vt:lpstr>Респираторни систем</vt:lpstr>
      <vt:lpstr>СИСТЕМ ЗА ИзлучИВАЊЕ</vt:lpstr>
      <vt:lpstr>Нервни систем</vt:lpstr>
      <vt:lpstr>Ендокрини систем</vt:lpstr>
      <vt:lpstr>Репродуктивни систем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Body Systems</dc:title>
  <dc:creator>BL EDITORS</dc:creator>
  <cp:lastModifiedBy>Elza</cp:lastModifiedBy>
  <cp:revision>22</cp:revision>
  <dcterms:created xsi:type="dcterms:W3CDTF">2006-08-16T00:00:00Z</dcterms:created>
  <dcterms:modified xsi:type="dcterms:W3CDTF">2018-06-21T17:56:30Z</dcterms:modified>
</cp:coreProperties>
</file>