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0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D8BD707-D9CF-40AE-B4C6-C98DA3205C09}" type="datetimeFigureOut">
              <a:rPr lang="en-US" smtClean="0"/>
              <a:pPr/>
              <a:t>7/18/2018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Системи људског тела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40138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Репродуктивни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057400"/>
            <a:ext cx="2038350" cy="2564737"/>
          </a:xfrm>
        </p:spPr>
      </p:pic>
      <p:sp>
        <p:nvSpPr>
          <p:cNvPr id="5" name="TextBox 4"/>
          <p:cNvSpPr txBox="1"/>
          <p:nvPr/>
        </p:nvSpPr>
        <p:spPr>
          <a:xfrm>
            <a:off x="304800" y="1600200"/>
            <a:ext cx="6019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</a:t>
            </a:r>
            <a:r>
              <a:rPr lang="sr-Cyrl-RS" dirty="0"/>
              <a:t>Око десете године живота, млади људи почињу свој пут ка томе да постану одрасла особа, процес који се зове пубертет, време када тело постане способно да створи друго људско биће.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Јајници су женски репродуктивни органи.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Тестиси су мушки репродуктивни органи.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Овулација је процес којим се зрела јајна ћелија ослобађа из јајника.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Менструација се дешава када се облога материце и неоплођеног јајета ослобођају из женског тела, што се дешава у просеку сваких 29,5 дана. 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Када дође до оплодње женског јајета и мушке сперме, формира се ембрион у абдомену жене, а беба се рађа након отприлике 40 недеља.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5679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 advTm="3000">
        <p159:morph option="byObject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Скелетни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00200"/>
            <a:ext cx="1933180" cy="3733800"/>
          </a:xfrm>
        </p:spPr>
      </p:pic>
      <p:sp>
        <p:nvSpPr>
          <p:cNvPr id="3" name="TextBox 2"/>
          <p:cNvSpPr txBox="1"/>
          <p:nvPr/>
        </p:nvSpPr>
        <p:spPr>
          <a:xfrm flipH="1">
            <a:off x="381000" y="1865745"/>
            <a:ext cx="54406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Штити облик и структуру костију.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ru-RU" dirty="0"/>
              <a:t>Људи, као и сви кичмењаци, имају ендоскелет састављен од кости и хрскавице, а мишићи се причвршћују за кост.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Састављен  је из 206 костију различитих </a:t>
            </a:r>
            <a:r>
              <a:rPr lang="ru-RU" dirty="0"/>
              <a:t>облика и величина које чине 18% телесне тежине једне особе.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Зглобови су места где се сусрећу две или више кости.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Хрскавица функционише као јастук између костију.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39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split orient="vert"/>
      </p:transition>
    </mc:Choice>
    <mc:Fallback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Мишићни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81200"/>
            <a:ext cx="2520897" cy="3075393"/>
          </a:xfrm>
        </p:spPr>
      </p:pic>
      <p:sp>
        <p:nvSpPr>
          <p:cNvPr id="3" name="TextBox 2"/>
          <p:cNvSpPr txBox="1"/>
          <p:nvPr/>
        </p:nvSpPr>
        <p:spPr>
          <a:xfrm>
            <a:off x="381000" y="2286000"/>
            <a:ext cx="533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Мишићи чине </a:t>
            </a:r>
            <a:r>
              <a:rPr lang="en-US" dirty="0"/>
              <a:t>40% </a:t>
            </a:r>
            <a:r>
              <a:rPr lang="sr-Cyrl-RS" dirty="0"/>
              <a:t>телесне тежине.</a:t>
            </a:r>
            <a:endParaRPr lang="en-US" dirty="0"/>
          </a:p>
          <a:p>
            <a:endParaRPr lang="en-US" dirty="0"/>
          </a:p>
          <a:p>
            <a:pPr algn="just"/>
            <a:r>
              <a:rPr lang="sr-Cyrl-RS" dirty="0"/>
              <a:t>Постоје три врсте мишићних ћелија</a:t>
            </a:r>
            <a:r>
              <a:rPr lang="en-US" dirty="0"/>
              <a:t>:</a:t>
            </a:r>
          </a:p>
          <a:p>
            <a:pPr algn="just"/>
            <a:r>
              <a:rPr lang="en-US" dirty="0"/>
              <a:t>1.</a:t>
            </a:r>
            <a:r>
              <a:rPr lang="sr-Cyrl-RS" dirty="0"/>
              <a:t>Скелетне-пругасте </a:t>
            </a:r>
            <a:r>
              <a:rPr lang="en-US" dirty="0"/>
              <a:t>(</a:t>
            </a:r>
            <a:r>
              <a:rPr lang="sr-Cyrl-RS" dirty="0"/>
              <a:t>можемо их контролисати</a:t>
            </a:r>
            <a:r>
              <a:rPr lang="en-US" dirty="0"/>
              <a:t>)</a:t>
            </a:r>
          </a:p>
          <a:p>
            <a:r>
              <a:rPr lang="en-US" dirty="0"/>
              <a:t>2.</a:t>
            </a:r>
            <a:r>
              <a:rPr lang="sr-Cyrl-RS" dirty="0"/>
              <a:t>Глатке</a:t>
            </a:r>
            <a:r>
              <a:rPr lang="en-US" dirty="0"/>
              <a:t> (</a:t>
            </a:r>
            <a:r>
              <a:rPr lang="sr-Cyrl-RS" dirty="0"/>
              <a:t>не можемо их контролисати</a:t>
            </a:r>
            <a:r>
              <a:rPr lang="en-US" dirty="0"/>
              <a:t>)</a:t>
            </a:r>
          </a:p>
          <a:p>
            <a:pPr algn="just"/>
            <a:r>
              <a:rPr lang="en-US" dirty="0"/>
              <a:t>3.</a:t>
            </a:r>
            <a:r>
              <a:rPr lang="sr-Cyrl-RS" dirty="0"/>
              <a:t>Срчане</a:t>
            </a:r>
            <a:r>
              <a:rPr lang="en-US" dirty="0"/>
              <a:t>-</a:t>
            </a:r>
            <a:r>
              <a:rPr lang="sr-Cyrl-RS" dirty="0"/>
              <a:t>врста глатких мишића који сачињавају</a:t>
            </a:r>
          </a:p>
          <a:p>
            <a:r>
              <a:rPr lang="sr-Cyrl-RS" dirty="0"/>
              <a:t>срце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69181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 advTm="3000">
        <p15:prstTrans prst="origami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Систем ЗА ВАРЕЊЕ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43000"/>
            <a:ext cx="2695312" cy="3733800"/>
          </a:xfrm>
        </p:spPr>
      </p:pic>
      <p:sp>
        <p:nvSpPr>
          <p:cNvPr id="3" name="TextBox 2"/>
          <p:cNvSpPr txBox="1"/>
          <p:nvPr/>
        </p:nvSpPr>
        <p:spPr>
          <a:xfrm>
            <a:off x="533400" y="2285999"/>
            <a:ext cx="495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 </a:t>
            </a:r>
            <a:r>
              <a:rPr lang="sr-Cyrl-RS" dirty="0"/>
              <a:t>Механично варење се јавља углавном у устима и стомаку, који разграђују храну у ситне делове.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Хемијско варење разграђује храну још више, и то на хемијски једноставне шећере (за угљене хидрате), аминокиселине (за протеине), масне киселине и глицерол.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053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3000">
        <p14:honeycomb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Циркулаторни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550181"/>
            <a:ext cx="2381250" cy="3371850"/>
          </a:xfrm>
        </p:spPr>
      </p:pic>
      <p:sp>
        <p:nvSpPr>
          <p:cNvPr id="3" name="TextBox 2"/>
          <p:cNvSpPr txBox="1"/>
          <p:nvPr/>
        </p:nvSpPr>
        <p:spPr>
          <a:xfrm>
            <a:off x="519545" y="20574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/>
              <a:t>Два главна дела крви су</a:t>
            </a:r>
            <a:r>
              <a:rPr lang="en-US" dirty="0"/>
              <a:t>:</a:t>
            </a:r>
          </a:p>
          <a:p>
            <a:pPr algn="just"/>
            <a:r>
              <a:rPr lang="en-US" dirty="0"/>
              <a:t>1.</a:t>
            </a:r>
            <a:r>
              <a:rPr lang="sr-Cyrl-RS" dirty="0"/>
              <a:t>Плазма</a:t>
            </a:r>
            <a:r>
              <a:rPr lang="en-US" dirty="0"/>
              <a:t> (</a:t>
            </a:r>
            <a:r>
              <a:rPr lang="sr-Cyrl-RS" dirty="0"/>
              <a:t>жућкасто-бистра течност</a:t>
            </a:r>
            <a:r>
              <a:rPr lang="en-US" dirty="0"/>
              <a:t>)</a:t>
            </a:r>
          </a:p>
          <a:p>
            <a:pPr algn="just"/>
            <a:r>
              <a:rPr lang="en-US" dirty="0"/>
              <a:t>2.</a:t>
            </a:r>
            <a:r>
              <a:rPr lang="sr-Cyrl-RS" dirty="0"/>
              <a:t>Чврсти део (црвена крвна зрнца, бела крвна зрнца</a:t>
            </a:r>
            <a:r>
              <a:rPr lang="en-US" dirty="0"/>
              <a:t>,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тромбоцити</a:t>
            </a:r>
            <a:r>
              <a:rPr lang="en-US" dirty="0"/>
              <a:t>)</a:t>
            </a:r>
          </a:p>
          <a:p>
            <a:r>
              <a:rPr lang="sr-Cyrl-RS" dirty="0"/>
              <a:t>Црвена крвна зрнца </a:t>
            </a:r>
            <a:r>
              <a:rPr lang="en-US" dirty="0"/>
              <a:t>(</a:t>
            </a:r>
            <a:r>
              <a:rPr lang="sr-Cyrl-RS" dirty="0"/>
              <a:t>садрже хемоглобин</a:t>
            </a:r>
            <a:r>
              <a:rPr lang="en-US" dirty="0"/>
              <a:t>), </a:t>
            </a:r>
            <a:r>
              <a:rPr lang="sr-Cyrl-RS" dirty="0"/>
              <a:t>бела крвна зрнца </a:t>
            </a:r>
            <a:r>
              <a:rPr lang="en-US" dirty="0"/>
              <a:t>(</a:t>
            </a:r>
            <a:r>
              <a:rPr lang="sr-Cyrl-RS" dirty="0"/>
              <a:t>нападају страна тела</a:t>
            </a:r>
            <a:r>
              <a:rPr lang="en-US" dirty="0"/>
              <a:t>), </a:t>
            </a:r>
            <a:r>
              <a:rPr lang="sr-Cyrl-RS" dirty="0"/>
              <a:t>тромбоцити </a:t>
            </a:r>
            <a:r>
              <a:rPr lang="en-US" dirty="0"/>
              <a:t>(</a:t>
            </a:r>
            <a:r>
              <a:rPr lang="sr-Cyrl-RS" dirty="0"/>
              <a:t>стварају крвне угрушке</a:t>
            </a:r>
            <a:r>
              <a:rPr lang="en-US" dirty="0"/>
              <a:t>)</a:t>
            </a:r>
          </a:p>
          <a:p>
            <a:pPr algn="just"/>
            <a:r>
              <a:rPr lang="sr-Cyrl-RS" dirty="0"/>
              <a:t>Постоје четири крвне групе </a:t>
            </a:r>
            <a:r>
              <a:rPr lang="en-US" dirty="0"/>
              <a:t>(</a:t>
            </a:r>
            <a:r>
              <a:rPr lang="sr-Cyrl-RS" dirty="0"/>
              <a:t>А</a:t>
            </a:r>
            <a:r>
              <a:rPr lang="en-US" dirty="0"/>
              <a:t>, </a:t>
            </a:r>
            <a:r>
              <a:rPr lang="sr-Cyrl-RS" dirty="0"/>
              <a:t>Б</a:t>
            </a:r>
            <a:r>
              <a:rPr lang="en-US" dirty="0"/>
              <a:t>, </a:t>
            </a:r>
            <a:r>
              <a:rPr lang="sr-Cyrl-RS" dirty="0"/>
              <a:t>АБ</a:t>
            </a:r>
            <a:r>
              <a:rPr lang="en-US" dirty="0"/>
              <a:t> </a:t>
            </a:r>
            <a:r>
              <a:rPr lang="sr-Cyrl-RS" dirty="0"/>
              <a:t>и О</a:t>
            </a:r>
            <a:r>
              <a:rPr lang="en-US" dirty="0"/>
              <a:t>)</a:t>
            </a:r>
          </a:p>
          <a:p>
            <a:r>
              <a:rPr lang="sr-Cyrl-RS" dirty="0"/>
              <a:t>Три врсте крвних судова</a:t>
            </a:r>
            <a:r>
              <a:rPr lang="en-US" dirty="0"/>
              <a:t>:</a:t>
            </a:r>
          </a:p>
          <a:p>
            <a:pPr algn="just"/>
            <a:r>
              <a:rPr lang="en-US" dirty="0"/>
              <a:t>1. </a:t>
            </a:r>
            <a:r>
              <a:rPr lang="sr-Cyrl-RS" dirty="0"/>
              <a:t>Артерије</a:t>
            </a:r>
            <a:r>
              <a:rPr lang="en-US" dirty="0"/>
              <a:t>-</a:t>
            </a:r>
            <a:r>
              <a:rPr lang="sr-Cyrl-RS" dirty="0"/>
              <a:t>преносе крв од срца</a:t>
            </a:r>
            <a:endParaRPr lang="en-US" dirty="0"/>
          </a:p>
          <a:p>
            <a:r>
              <a:rPr lang="en-US" dirty="0"/>
              <a:t>2. </a:t>
            </a:r>
            <a:r>
              <a:rPr lang="sr-Cyrl-RS" dirty="0"/>
              <a:t>Вене</a:t>
            </a:r>
            <a:r>
              <a:rPr lang="en-US" dirty="0"/>
              <a:t>-</a:t>
            </a:r>
            <a:r>
              <a:rPr lang="sr-Cyrl-RS" dirty="0"/>
              <a:t>преносе крв ка срцу</a:t>
            </a:r>
            <a:endParaRPr lang="en-US" dirty="0"/>
          </a:p>
          <a:p>
            <a:r>
              <a:rPr lang="en-US" dirty="0"/>
              <a:t>3.</a:t>
            </a:r>
            <a:r>
              <a:rPr lang="sr-Cyrl-RS" dirty="0"/>
              <a:t>Капилари</a:t>
            </a:r>
            <a:r>
              <a:rPr lang="en-US" dirty="0"/>
              <a:t>-</a:t>
            </a:r>
            <a:r>
              <a:rPr lang="sr-Cyrl-RS" dirty="0"/>
              <a:t>повезују артерије са венама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264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fractur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Респираторни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17310"/>
            <a:ext cx="2381250" cy="2705100"/>
          </a:xfrm>
        </p:spPr>
      </p:pic>
      <p:sp>
        <p:nvSpPr>
          <p:cNvPr id="3" name="TextBox 2"/>
          <p:cNvSpPr txBox="1"/>
          <p:nvPr/>
        </p:nvSpPr>
        <p:spPr>
          <a:xfrm>
            <a:off x="457200" y="1600200"/>
            <a:ext cx="5486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/>
              <a:t>Трахеја је флексибилна цев за дисање која је позната и као цевчица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•</a:t>
            </a:r>
            <a:r>
              <a:rPr lang="sr-Cyrl-RS" dirty="0"/>
              <a:t>Гркљан садржи гласне жице, а зове се и говорна кутија.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Бронхије су две дисајне цеви које се гранају из трахеје и воде до плућа.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Бронхијалне цеви су велике дисајне цеви које се одвајају од бронхија.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Алвеоле су вреће у плућима где се одвија размена гасова.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Дијафрагма и ребра такође помажу при дисању.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8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000">
        <p14:prism isInverted="1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СИСТЕМ ЗА ИзлучИВАЊЕ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227272"/>
            <a:ext cx="2009775" cy="2009775"/>
          </a:xfrm>
        </p:spPr>
      </p:pic>
      <p:sp>
        <p:nvSpPr>
          <p:cNvPr id="5" name="TextBox 4"/>
          <p:cNvSpPr txBox="1"/>
          <p:nvPr/>
        </p:nvSpPr>
        <p:spPr>
          <a:xfrm>
            <a:off x="457200" y="1524000"/>
            <a:ext cx="609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 </a:t>
            </a:r>
            <a:r>
              <a:rPr lang="sr-Cyrl-RS" dirty="0"/>
              <a:t>Метаболизам је збир свих хемијских процеса који се одвијају у организму.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Излучивање је начин да организми одстране метаболички/штетни отпад.</a:t>
            </a:r>
          </a:p>
          <a:p>
            <a:pPr algn="just"/>
            <a:r>
              <a:rPr lang="en-US" dirty="0"/>
              <a:t>• </a:t>
            </a:r>
            <a:r>
              <a:rPr lang="sr-Cyrl-RS" dirty="0"/>
              <a:t>Бубрези, на пример, уклањају отпад из крви.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Јетра је најкомплекснији оргаг у организму зато што има много важних функција, као што је правњење жучи, течност за варење. Кожа је орган за излучивање и највећи је орган људског тела. </a:t>
            </a:r>
          </a:p>
          <a:p>
            <a:pPr algn="just"/>
            <a:r>
              <a:rPr lang="en-US" dirty="0"/>
              <a:t>• </a:t>
            </a:r>
            <a:r>
              <a:rPr lang="sr-Cyrl-RS" dirty="0"/>
              <a:t>Епидерм је спољашњи слој коже.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Дермис је унутрашњи слој коже, испод епидерма.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/>
              <a:t>Зној се ослобађа кроз знојне поре.</a:t>
            </a:r>
          </a:p>
        </p:txBody>
      </p:sp>
    </p:spTree>
    <p:extLst>
      <p:ext uri="{BB962C8B-B14F-4D97-AF65-F5344CB8AC3E}">
        <p14:creationId xmlns:p14="http://schemas.microsoft.com/office/powerpoint/2010/main" val="3680186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3000">
        <p14:prism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Нервни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46684"/>
            <a:ext cx="2381250" cy="2800350"/>
          </a:xfrm>
        </p:spPr>
      </p:pic>
      <p:sp>
        <p:nvSpPr>
          <p:cNvPr id="3" name="TextBox 2"/>
          <p:cNvSpPr txBox="1"/>
          <p:nvPr/>
        </p:nvSpPr>
        <p:spPr>
          <a:xfrm>
            <a:off x="304800" y="1600200"/>
            <a:ext cx="5486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</a:t>
            </a:r>
            <a:r>
              <a:rPr lang="sr-Cyrl-RS" dirty="0"/>
              <a:t>Неурони су нервне ћелије које су основа нервног система.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Рефлекс је аутоматски одговор на стимулус у којем мозак није директно укључен.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Мозак и кичмена мождина су 2 главна центра људског нервног система.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Церебрум је највећа област мозга.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Церебелум контролише мишићну активност рада с</a:t>
            </a:r>
            <a:r>
              <a:rPr lang="en-US" dirty="0"/>
              <a:t>a</a:t>
            </a:r>
            <a:r>
              <a:rPr lang="sr-Cyrl-RS" dirty="0"/>
              <a:t> церебрумом.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Кичмена мождина контролише дисање, срчану активност и кретање у систему</a:t>
            </a:r>
            <a:r>
              <a:rPr lang="en-US" dirty="0"/>
              <a:t> </a:t>
            </a:r>
            <a:r>
              <a:rPr lang="sr-Cyrl-RS" dirty="0"/>
              <a:t>за варење.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Кичмена мождина је сноп живаца који шаље и прима импулсе.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84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3000">
        <p14:glitter pattern="hexagon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Ендокрини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369" y="1752600"/>
            <a:ext cx="2588918" cy="304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1828800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</a:t>
            </a:r>
            <a:r>
              <a:rPr lang="sr-Cyrl-RS" dirty="0"/>
              <a:t>Хормони су хемијски гласници које преноси крв. Они регулишу и балансирају функције тела.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Ендокрине жлезде отпуштају хормоне у крвоток.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Хормони хипофизе регулишу раст скелета. </a:t>
            </a:r>
            <a:endParaRPr lang="en-US" dirty="0"/>
          </a:p>
          <a:p>
            <a:pPr algn="just"/>
            <a:r>
              <a:rPr lang="en-US" dirty="0"/>
              <a:t>•</a:t>
            </a:r>
            <a:r>
              <a:rPr lang="sr-Cyrl-RS" dirty="0"/>
              <a:t>Жлезде производе хормоне у малим количинама, али већином тело не прави залихе хормона.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6384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3000">
        <p15:prstTrans prst="airplane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135</TotalTime>
  <Words>687</Words>
  <Application>Microsoft Office PowerPoint</Application>
  <PresentationFormat>Projekcija na ekranu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Calibri</vt:lpstr>
      <vt:lpstr>Gill Sans MT</vt:lpstr>
      <vt:lpstr>Wingdings 3</vt:lpstr>
      <vt:lpstr>Urban Pop</vt:lpstr>
      <vt:lpstr>Системи људског тела</vt:lpstr>
      <vt:lpstr>Скелетни систем</vt:lpstr>
      <vt:lpstr>Мишићни систем</vt:lpstr>
      <vt:lpstr>Систем ЗА ВАРЕЊЕ</vt:lpstr>
      <vt:lpstr>Циркулаторни систем</vt:lpstr>
      <vt:lpstr>Респираторни систем</vt:lpstr>
      <vt:lpstr>СИСТЕМ ЗА ИзлучИВАЊЕ</vt:lpstr>
      <vt:lpstr>Нервни систем</vt:lpstr>
      <vt:lpstr>Ендокрини систем</vt:lpstr>
      <vt:lpstr>Репродуктивни систем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Body Systems</dc:title>
  <dc:creator>BL EDITORS</dc:creator>
  <cp:lastModifiedBy>Dada</cp:lastModifiedBy>
  <cp:revision>26</cp:revision>
  <dcterms:created xsi:type="dcterms:W3CDTF">2006-08-16T00:00:00Z</dcterms:created>
  <dcterms:modified xsi:type="dcterms:W3CDTF">2018-07-18T14:11:19Z</dcterms:modified>
</cp:coreProperties>
</file>